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7" r:id="rId7"/>
    <p:sldId id="268" r:id="rId8"/>
    <p:sldId id="273" r:id="rId9"/>
    <p:sldId id="275" r:id="rId10"/>
    <p:sldId id="274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80048345-83F3-45EB-8EE2-EA3948787529}">
          <p14:sldIdLst>
            <p14:sldId id="256"/>
            <p14:sldId id="261"/>
            <p14:sldId id="262"/>
            <p14:sldId id="263"/>
            <p14:sldId id="264"/>
            <p14:sldId id="267"/>
            <p14:sldId id="268"/>
            <p14:sldId id="273"/>
            <p14:sldId id="275"/>
            <p14:sldId id="27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C8E"/>
    <a:srgbClr val="934307"/>
    <a:srgbClr val="B45208"/>
    <a:srgbClr val="CC5D0A"/>
    <a:srgbClr val="F47B20"/>
    <a:srgbClr val="F8A668"/>
    <a:srgbClr val="F69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8"/>
  </p:normalViewPr>
  <p:slideViewPr>
    <p:cSldViewPr snapToGrid="0" snapToObjects="1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ítulo 1">
            <a:extLst>
              <a:ext uri="{FF2B5EF4-FFF2-40B4-BE49-F238E27FC236}">
                <a16:creationId xmlns:a16="http://schemas.microsoft.com/office/drawing/2014/main" id="{36717F53-5A64-40DC-99FB-10B3909B4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95098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ítulo 1">
            <a:extLst>
              <a:ext uri="{FF2B5EF4-FFF2-40B4-BE49-F238E27FC236}">
                <a16:creationId xmlns:a16="http://schemas.microsoft.com/office/drawing/2014/main" id="{5BE57073-36AE-4DBB-9E61-50081E260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35378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4CB68-EBCE-8248-99B4-4BE57033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36808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7321DF2-73C4-A645-A8FE-8C99B222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647"/>
            <a:ext cx="10515600" cy="876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F31D86-0F62-EC4F-98FB-78F957EEF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EA39DFE9-FB0E-462C-B001-00D96E3DEB60}"/>
              </a:ext>
            </a:extLst>
          </p:cNvPr>
          <p:cNvCxnSpPr/>
          <p:nvPr userDrawn="1"/>
        </p:nvCxnSpPr>
        <p:spPr>
          <a:xfrm>
            <a:off x="838200" y="631771"/>
            <a:ext cx="10515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9B637341-D91C-4D31-8803-34227CFFB8A7}"/>
              </a:ext>
            </a:extLst>
          </p:cNvPr>
          <p:cNvSpPr txBox="1"/>
          <p:nvPr userDrawn="1"/>
        </p:nvSpPr>
        <p:spPr>
          <a:xfrm>
            <a:off x="5469775" y="191193"/>
            <a:ext cx="5884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>
                <a:solidFill>
                  <a:schemeClr val="bg1">
                    <a:lumMod val="50000"/>
                  </a:schemeClr>
                </a:solidFill>
              </a:rPr>
              <a:t>PROPOSTAS CONTRA A BUROCRACIA</a:t>
            </a:r>
            <a:endParaRPr lang="pt-BR" sz="1600" b="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7F03EA91-7185-40D6-843A-045EC9230C2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8201" y="286128"/>
            <a:ext cx="879920" cy="21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8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F1846-A3F4-AF48-8EEE-15C1A41F4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510" y="1902540"/>
            <a:ext cx="10544962" cy="2387600"/>
          </a:xfrm>
        </p:spPr>
        <p:txBody>
          <a:bodyPr>
            <a:normAutofit/>
          </a:bodyPr>
          <a:lstStyle/>
          <a:p>
            <a:r>
              <a:rPr lang="pt-BR" sz="1800" i="1" dirty="0"/>
              <a:t>Comissão de </a:t>
            </a:r>
            <a:r>
              <a:rPr lang="pt-BR" sz="1800" i="1" dirty="0" err="1"/>
              <a:t>Ciencia</a:t>
            </a:r>
            <a:r>
              <a:rPr lang="pt-BR" sz="1800" i="1" dirty="0"/>
              <a:t>, Tecnologia e Comunicação da Câmara dos Deputados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Propostas Contra a Burocracia</a:t>
            </a:r>
            <a:br>
              <a:rPr lang="pt-BR" b="1" dirty="0"/>
            </a:br>
            <a:r>
              <a:rPr lang="pt-BR" b="1" dirty="0"/>
              <a:t>Uma visão das Fundações de Apoio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BD7D12-0496-E249-8429-C6EFA501E54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0510" y="4380813"/>
            <a:ext cx="3109519" cy="830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>
                <a:latin typeface="+mj-lt"/>
              </a:rPr>
              <a:t>Fernando Peregrino, </a:t>
            </a:r>
            <a:r>
              <a:rPr lang="pt-BR" sz="2000" b="1" dirty="0" err="1">
                <a:latin typeface="+mj-lt"/>
              </a:rPr>
              <a:t>D.Sc</a:t>
            </a:r>
            <a:r>
              <a:rPr lang="pt-BR" sz="2000" b="1" dirty="0">
                <a:latin typeface="+mj-lt"/>
              </a:rPr>
              <a:t>.</a:t>
            </a:r>
            <a:r>
              <a:rPr lang="pt-BR" sz="2000" dirty="0">
                <a:latin typeface="+mj-lt"/>
              </a:rPr>
              <a:t/>
            </a:r>
            <a:br>
              <a:rPr lang="pt-BR" sz="2000" dirty="0">
                <a:latin typeface="+mj-lt"/>
              </a:rPr>
            </a:br>
            <a:r>
              <a:rPr lang="pt-BR" sz="1600" dirty="0">
                <a:latin typeface="+mj-lt"/>
              </a:rPr>
              <a:t>Presidente do CONFIES</a:t>
            </a:r>
            <a:br>
              <a:rPr lang="pt-BR" sz="1600" dirty="0">
                <a:latin typeface="+mj-lt"/>
              </a:rPr>
            </a:br>
            <a:r>
              <a:rPr lang="pt-BR" sz="1600" dirty="0">
                <a:latin typeface="+mj-lt"/>
              </a:rPr>
              <a:t>Diretor da COPPETEC/UFRJ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2478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25E26-4447-6B45-82B0-6D6F8BDE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Outras propostas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EBB44F9-AB4C-984F-B4EF-A655805C3D69}"/>
              </a:ext>
            </a:extLst>
          </p:cNvPr>
          <p:cNvSpPr txBox="1"/>
          <p:nvPr/>
        </p:nvSpPr>
        <p:spPr>
          <a:xfrm>
            <a:off x="1699490" y="1545112"/>
            <a:ext cx="94656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3200" dirty="0"/>
              <a:t>Criação de uma câmara técnica  com apoio da CCT; </a:t>
            </a:r>
          </a:p>
          <a:p>
            <a:pPr marL="342900" indent="-342900">
              <a:buAutoNum type="arabicPeriod"/>
            </a:pPr>
            <a:r>
              <a:rPr lang="pt-BR" sz="3200" dirty="0"/>
              <a:t>Eliminar exigência de nota fiscal à aduana para importação da lei 8010/90 com isso teremos padronização para liberar carga nos terminais;</a:t>
            </a:r>
          </a:p>
          <a:p>
            <a:pPr marL="342900" indent="-342900">
              <a:buAutoNum type="arabicPeriod"/>
            </a:pPr>
            <a:r>
              <a:rPr lang="pt-BR" sz="3200" dirty="0"/>
              <a:t>Padronização pelo BACEN do fechamento de cambio;</a:t>
            </a:r>
          </a:p>
          <a:p>
            <a:pPr marL="342900" indent="-342900">
              <a:buAutoNum type="arabicPeriod"/>
            </a:pPr>
            <a:r>
              <a:rPr lang="pt-BR" sz="3200" dirty="0"/>
              <a:t>Negociar com os  Correios para melhorar o Importa fácil Ciência</a:t>
            </a:r>
          </a:p>
          <a:p>
            <a:pPr marL="342900" indent="-342900">
              <a:buAutoNum type="arabicPeriod"/>
            </a:pPr>
            <a:endParaRPr lang="pt-BR" sz="3200" dirty="0"/>
          </a:p>
          <a:p>
            <a:r>
              <a:rPr lang="pt-BR" sz="3200" dirty="0"/>
              <a:t>(*) extraídos da carta </a:t>
            </a:r>
            <a:r>
              <a:rPr lang="pt-BR" sz="3200"/>
              <a:t>de Brasília </a:t>
            </a:r>
            <a:r>
              <a:rPr lang="pt-BR" sz="3200" dirty="0"/>
              <a:t>do </a:t>
            </a:r>
            <a:r>
              <a:rPr lang="pt-BR" sz="3200" dirty="0" err="1"/>
              <a:t>Forum</a:t>
            </a:r>
            <a:r>
              <a:rPr lang="pt-BR" sz="3200" dirty="0"/>
              <a:t> do CNPq</a:t>
            </a:r>
          </a:p>
        </p:txBody>
      </p:sp>
    </p:spTree>
    <p:extLst>
      <p:ext uri="{BB962C8B-B14F-4D97-AF65-F5344CB8AC3E}">
        <p14:creationId xmlns:p14="http://schemas.microsoft.com/office/powerpoint/2010/main" val="4111759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4D148F1-4219-4F4E-8110-FB2DDFB97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0979"/>
            <a:ext cx="10515600" cy="876041"/>
          </a:xfrm>
        </p:spPr>
        <p:txBody>
          <a:bodyPr/>
          <a:lstStyle/>
          <a:p>
            <a:pPr algn="ctr"/>
            <a:r>
              <a:rPr lang="pt-BR" dirty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222672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277F-78E6-4922-A5A7-957F4D1B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306" y="1038595"/>
            <a:ext cx="4907560" cy="4780810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rgbClr val="7030A0"/>
                </a:solidFill>
              </a:rPr>
              <a:t>Propostas para desburocratizar (destravar) e fomentar o</a:t>
            </a:r>
            <a:br>
              <a:rPr lang="pt-BR" dirty="0">
                <a:solidFill>
                  <a:srgbClr val="7030A0"/>
                </a:solidFill>
              </a:rPr>
            </a:br>
            <a:r>
              <a:rPr lang="pt-BR" dirty="0">
                <a:solidFill>
                  <a:srgbClr val="7030A0"/>
                </a:solidFill>
              </a:rPr>
              <a:t>Sistema C,T&amp;I no âmbito das IFES e Fundações de Apoio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6B836-12A6-4C2C-B0EF-330B2E615FA9}"/>
              </a:ext>
            </a:extLst>
          </p:cNvPr>
          <p:cNvSpPr txBox="1"/>
          <p:nvPr/>
        </p:nvSpPr>
        <p:spPr>
          <a:xfrm>
            <a:off x="838200" y="947956"/>
            <a:ext cx="58813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7030A0"/>
                </a:solidFill>
              </a:rPr>
              <a:t>1.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Resíduos Financeiros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Possibilitar a utilização dos Resíduos Financeiros dos Contratos em prol dos respectivos laboratórios (manutenção e aquisição de pessoal, equipamento e infraestrutura) executores dos projetos; 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7030A0"/>
                </a:solidFill>
              </a:rPr>
              <a:t>2.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Rubrica Única.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Adoção da Rubrica única no Orçamento Nacional para despesas com PD&amp;I com a finalidade de simplificar a gestão, execução e prestações de contas dos projetos e a classificação do País em gastos de P&amp;D; 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7030A0"/>
                </a:solidFill>
              </a:rPr>
              <a:t>3.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Revisão do Decreto nº. 8241/2014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Revisão do Decreto 8241/14 para atualização dos valores frente a lei de licitações, assim como aprimorar a redação do artigo 31 para ampliar o limite do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cartão projeto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simplificador de gastos pequenos e de fácil rastreamento;</a:t>
            </a:r>
          </a:p>
        </p:txBody>
      </p:sp>
    </p:spTree>
    <p:extLst>
      <p:ext uri="{BB962C8B-B14F-4D97-AF65-F5344CB8AC3E}">
        <p14:creationId xmlns:p14="http://schemas.microsoft.com/office/powerpoint/2010/main" val="29953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277F-78E6-4922-A5A7-957F4D1B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063"/>
            <a:ext cx="4933426" cy="5473875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Propostas para desburocratizar (destravar) e fomentar o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Sistema C,T&amp;I no âmbito das IFES e Fundações de Apoio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6B836-12A6-4C2C-B0EF-330B2E615FA9}"/>
              </a:ext>
            </a:extLst>
          </p:cNvPr>
          <p:cNvSpPr txBox="1"/>
          <p:nvPr/>
        </p:nvSpPr>
        <p:spPr>
          <a:xfrm>
            <a:off x="5687736" y="814647"/>
            <a:ext cx="56660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4.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Desenvolvimento Institucional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Aprimorar o conceito de desenvolvimento institucional (art. 1º, §1º ao 3º c/c art. 2º § 1º ao 3º do Decreto nº 7423) com a finalidade de possibilitar a criação de projetos com os resíduos financeiros dos projetos em favor dos respectivos laboratórios, manutenção, suas equipes e equipamentos;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5.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Carga Horária dos Docentes de Dedicação Exclusiva.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Deixar ao departamento a autorização da carga horária para os docentes em dedicação exclusiva nos projetos nos quais recebam retribuição pecuniária (art. 21, § 4º da lei nº. 12.772/2012);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6.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Eliminação do limite de 2/3.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Fim da definição objetiva do limite de 2/3 da força de trabalho da IFES estabelecido no decreto 7423/2010 (art. 6º, §3º); 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277F-78E6-4922-A5A7-957F4D1B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953"/>
            <a:ext cx="4992148" cy="53260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Propostas para desburocratizar (destravar) e fomentar o</a:t>
            </a:r>
            <a:br>
              <a:rPr lang="pt-BR" dirty="0">
                <a:solidFill>
                  <a:srgbClr val="0070C0"/>
                </a:solidFill>
              </a:rPr>
            </a:br>
            <a:r>
              <a:rPr lang="pt-BR" dirty="0">
                <a:solidFill>
                  <a:srgbClr val="0070C0"/>
                </a:solidFill>
              </a:rPr>
              <a:t>Sistema C,T&amp;I no âmbito das IFES e Fundações de Apoio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6B836-12A6-4C2C-B0EF-330B2E615FA9}"/>
              </a:ext>
            </a:extLst>
          </p:cNvPr>
          <p:cNvSpPr txBox="1"/>
          <p:nvPr/>
        </p:nvSpPr>
        <p:spPr>
          <a:xfrm>
            <a:off x="5830348" y="989902"/>
            <a:ext cx="55234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7.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Liberar bolsa do teto constitucional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Alterar a limitação que considera cômputo de bolsas de estudos para fins do teto constitucional (art. 7º, §4º do decreto 7423/2010);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0070C0"/>
                </a:solidFill>
              </a:rPr>
              <a:t>8.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Fim do Ressarcimento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Fim do ressarcimento pelas Fundações de Apoio nos projetos apoiados pelas mesmas (art. 6º, lei 8958/94) por ser indevido em ambiente de cooperação;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0070C0"/>
                </a:solidFill>
              </a:rPr>
              <a:t>9.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Credenciamento/Autorização pelas IFES/ICT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 homologação do MEC/MCTIC, com prazo indeterminado (art. 2º, inciso III e parágrafo único da lei 8959/94 c/c art. 1º, 3º ao 5º do decreto 7423/2010); </a:t>
            </a:r>
          </a:p>
        </p:txBody>
      </p:sp>
    </p:spTree>
    <p:extLst>
      <p:ext uri="{BB962C8B-B14F-4D97-AF65-F5344CB8AC3E}">
        <p14:creationId xmlns:p14="http://schemas.microsoft.com/office/powerpoint/2010/main" val="419743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277F-78E6-4922-A5A7-957F4D1B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5416" y="870815"/>
            <a:ext cx="4874003" cy="511637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7030A0"/>
                </a:solidFill>
              </a:rPr>
              <a:t>Propostas para desburocratizar (destravar) e fomentar o</a:t>
            </a:r>
            <a:br>
              <a:rPr lang="pt-BR" dirty="0">
                <a:solidFill>
                  <a:srgbClr val="7030A0"/>
                </a:solidFill>
              </a:rPr>
            </a:br>
            <a:r>
              <a:rPr lang="pt-BR" dirty="0">
                <a:solidFill>
                  <a:srgbClr val="7030A0"/>
                </a:solidFill>
              </a:rPr>
              <a:t>Sistema C,T&amp;I no âmbito das IFES e Fundações de Apoio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6B836-12A6-4C2C-B0EF-330B2E615FA9}"/>
              </a:ext>
            </a:extLst>
          </p:cNvPr>
          <p:cNvSpPr txBox="1"/>
          <p:nvPr/>
        </p:nvSpPr>
        <p:spPr>
          <a:xfrm>
            <a:off x="838200" y="814648"/>
            <a:ext cx="55290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7030A0"/>
                </a:solidFill>
              </a:rPr>
              <a:t>10.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Fundos de </a:t>
            </a:r>
            <a:r>
              <a:rPr lang="pt-BR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Endowments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com Isenção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Isenção Fiscal para doadores do Fundo Patrimonial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Endownment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em benefício as atividades de PD&amp;I (lei 13800/2019);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7030A0"/>
                </a:solidFill>
              </a:rPr>
              <a:t>11.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Receita própria sem burocracia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 Possibilidade de criação de fundos contábeis nas fundações de apoio para gestão de recursos próprios das IFES e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ICTs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sem a necessidade de entrar na conta única da união (art. 18 da lei 10973/2014);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7030A0"/>
                </a:solidFill>
              </a:rPr>
              <a:t>12.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Prestação de Contas </a:t>
            </a:r>
            <a:r>
              <a:rPr lang="pt-BR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t>Simplificadas </a:t>
            </a:r>
            <a:r>
              <a:rPr lang="pt-BR" sz="200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Estabelecimento de Prestação de Contas simplificada específica para os projetos geridos pelas Fundações de Apoio (conforme capítulo VII do decreto 9283/2018);</a:t>
            </a:r>
          </a:p>
        </p:txBody>
      </p:sp>
    </p:spTree>
    <p:extLst>
      <p:ext uri="{BB962C8B-B14F-4D97-AF65-F5344CB8AC3E}">
        <p14:creationId xmlns:p14="http://schemas.microsoft.com/office/powerpoint/2010/main" val="163471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277F-78E6-4922-A5A7-957F4D1B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063"/>
            <a:ext cx="4933426" cy="5473875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Propostas para desburocratizar (destravar) e fomentar o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Sistema C,T&amp;I no âmbito das IFES e Fundações de Apoio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6B836-12A6-4C2C-B0EF-330B2E615FA9}"/>
              </a:ext>
            </a:extLst>
          </p:cNvPr>
          <p:cNvSpPr txBox="1"/>
          <p:nvPr/>
        </p:nvSpPr>
        <p:spPr>
          <a:xfrm>
            <a:off x="5687736" y="814647"/>
            <a:ext cx="604846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13.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Flexibilização do escopo de atuação da Fundação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Apoio. Alterar a Lei nº 8.958/1994, que dispõe sobre as relações entre as instituições federais de ensino superior e de pesquisa científica e tecnológica e as fundações de apoio, revogando os §§ 1º e 2º do art. 1º; 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14</a:t>
            </a:r>
            <a:r>
              <a:rPr lang="pt-BR" sz="2000" dirty="0">
                <a:solidFill>
                  <a:srgbClr val="002060"/>
                </a:solidFill>
              </a:rPr>
              <a:t>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Bolsa sem vínculo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Revisão do Decreto nº 7.423/2010, com a inclusão do mesmo dispositivo previsto na Lei nº 10.973/2004, que dispõe sobre o Marco Legal de Inovação, especificamente ( incluir no art. 7º,  §6º . A bolsa concedida nos termos deste artigo caracteriza-se como doação, não configura vínculo empregatício, não caracteriza contraprestação de serviços nem vantagem para o doador, para efeitos do disposto no art. 26 da Lei nº 9.250, de 26 de dezembro de 1995, e não integra a base de cálculo da contribuição previdenciária, aplicando-se o disposto neste parágrafo a fato pretérito, como previsto no inciso I do art. 106 da Lei nº 5.172, de 25 de outubro de 1966.);</a:t>
            </a:r>
          </a:p>
        </p:txBody>
      </p:sp>
    </p:spTree>
    <p:extLst>
      <p:ext uri="{BB962C8B-B14F-4D97-AF65-F5344CB8AC3E}">
        <p14:creationId xmlns:p14="http://schemas.microsoft.com/office/powerpoint/2010/main" val="354085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277F-78E6-4922-A5A7-957F4D1B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953"/>
            <a:ext cx="4992148" cy="53260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Propostas para desburocratizar (destravar) e fomentar o</a:t>
            </a:r>
            <a:br>
              <a:rPr lang="pt-BR" dirty="0">
                <a:solidFill>
                  <a:srgbClr val="0070C0"/>
                </a:solidFill>
              </a:rPr>
            </a:br>
            <a:r>
              <a:rPr lang="pt-BR" dirty="0">
                <a:solidFill>
                  <a:srgbClr val="0070C0"/>
                </a:solidFill>
              </a:rPr>
              <a:t>Sistema C,T&amp;I no âmbito das IFES e Fundações de Apoio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6B836-12A6-4C2C-B0EF-330B2E615FA9}"/>
              </a:ext>
            </a:extLst>
          </p:cNvPr>
          <p:cNvSpPr txBox="1"/>
          <p:nvPr/>
        </p:nvSpPr>
        <p:spPr>
          <a:xfrm>
            <a:off x="5830348" y="989902"/>
            <a:ext cx="55234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15.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Simplificação das Aquisições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Revisão do Decreto nº 8.241/2014, que contempla tratamento especial a aquisição de bens e contratações de serviços destinados à pesquisa científica e tecnológica, por parte das fundações de apoio às Instituições Federais de Ensino Superior - IFES e as demais Instituições Científicas e Tecnológicas –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ICTs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com procedimentos simplificados e valores diferenciados;</a:t>
            </a:r>
          </a:p>
        </p:txBody>
      </p:sp>
    </p:spTree>
    <p:extLst>
      <p:ext uri="{BB962C8B-B14F-4D97-AF65-F5344CB8AC3E}">
        <p14:creationId xmlns:p14="http://schemas.microsoft.com/office/powerpoint/2010/main" val="383529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277F-78E6-4922-A5A7-957F4D1B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953"/>
            <a:ext cx="4992148" cy="53260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Propostas para desburocratizar (destravar) e fomentar o</a:t>
            </a:r>
            <a:br>
              <a:rPr lang="pt-BR" dirty="0">
                <a:solidFill>
                  <a:srgbClr val="0070C0"/>
                </a:solidFill>
              </a:rPr>
            </a:br>
            <a:r>
              <a:rPr lang="pt-BR" dirty="0">
                <a:solidFill>
                  <a:srgbClr val="0070C0"/>
                </a:solidFill>
              </a:rPr>
              <a:t>Sistema C,T&amp;I no âmbito das IFES e Fundações de Apoio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6B836-12A6-4C2C-B0EF-330B2E615FA9}"/>
              </a:ext>
            </a:extLst>
          </p:cNvPr>
          <p:cNvSpPr txBox="1"/>
          <p:nvPr/>
        </p:nvSpPr>
        <p:spPr>
          <a:xfrm>
            <a:off x="5830348" y="989902"/>
            <a:ext cx="55234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16.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Simplificação das importações.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Dispensa de coleta de três preços para bens para pesquisa importados deixando o critério técnico do bem predominante, bastando justificativa técnica do pesquisador.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3B4AFB8-FAE2-2F45-B3F9-727AF2E08F0A}"/>
              </a:ext>
            </a:extLst>
          </p:cNvPr>
          <p:cNvSpPr txBox="1"/>
          <p:nvPr/>
        </p:nvSpPr>
        <p:spPr>
          <a:xfrm>
            <a:off x="5830347" y="2845067"/>
            <a:ext cx="5523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17.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Simplificação da liberação da cota.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Tornar automático a definição da cota de importação para evitar atrasos nos processos, por parte do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Ministerio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Economia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A9411B7-5D80-E94A-8652-B0C1FFFB515B}"/>
              </a:ext>
            </a:extLst>
          </p:cNvPr>
          <p:cNvSpPr txBox="1"/>
          <p:nvPr/>
        </p:nvSpPr>
        <p:spPr>
          <a:xfrm>
            <a:off x="5830347" y="4544659"/>
            <a:ext cx="55234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18.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Simplificação da anuência.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 órgãos que se obrigam a anuir  (Lei 6759/09)  sobre a importação de bens (ANVISA, CNEN, PF e EXERCITO) demoram muito e travam a licença de importação. (Anvisa: 50 dias; CNEN: 30 dias a 60 dias; </a:t>
            </a:r>
          </a:p>
        </p:txBody>
      </p:sp>
    </p:spTree>
    <p:extLst>
      <p:ext uri="{BB962C8B-B14F-4D97-AF65-F5344CB8AC3E}">
        <p14:creationId xmlns:p14="http://schemas.microsoft.com/office/powerpoint/2010/main" val="301434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5277F-78E6-4922-A5A7-957F4D1B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953"/>
            <a:ext cx="4992148" cy="53260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Propostas para desburocratizar (destravar) e fomentar o</a:t>
            </a:r>
            <a:br>
              <a:rPr lang="pt-BR" dirty="0">
                <a:solidFill>
                  <a:srgbClr val="0070C0"/>
                </a:solidFill>
              </a:rPr>
            </a:br>
            <a:r>
              <a:rPr lang="pt-BR" dirty="0">
                <a:solidFill>
                  <a:srgbClr val="0070C0"/>
                </a:solidFill>
              </a:rPr>
              <a:t>Sistema C,T&amp;I no âmbito das IFES e Fundações de Apoio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46B836-12A6-4C2C-B0EF-330B2E615FA9}"/>
              </a:ext>
            </a:extLst>
          </p:cNvPr>
          <p:cNvSpPr txBox="1"/>
          <p:nvPr/>
        </p:nvSpPr>
        <p:spPr>
          <a:xfrm>
            <a:off x="5830348" y="989902"/>
            <a:ext cx="55234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19. 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Simplificação do custo e das importações. 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Proibicao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importar  material usado, custo alto das despesas locais, detalhamento de informações para a LI,  disponibilidade de mais horários nos portos para liberação de cargas marítimas com impacto no valor da armazenagem</a:t>
            </a:r>
          </a:p>
        </p:txBody>
      </p:sp>
    </p:spTree>
    <p:extLst>
      <p:ext uri="{BB962C8B-B14F-4D97-AF65-F5344CB8AC3E}">
        <p14:creationId xmlns:p14="http://schemas.microsoft.com/office/powerpoint/2010/main" val="3140156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802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Comissão de Ciencia, Tecnologia e Comunicação da Câmara dos Deputados Propostas Contra a Burocracia Uma visão das Fundações de Apoio</vt:lpstr>
      <vt:lpstr>Propostas para desburocratizar (destravar) e fomentar o Sistema C,T&amp;I no âmbito das IFES e Fundações de Apoio </vt:lpstr>
      <vt:lpstr>Propostas para desburocratizar (destravar) e fomentar o Sistema C,T&amp;I no âmbito das IFES e Fundações de Apoio </vt:lpstr>
      <vt:lpstr>Propostas para desburocratizar (destravar) e fomentar o Sistema C,T&amp;I no âmbito das IFES e Fundações de Apoio </vt:lpstr>
      <vt:lpstr>Propostas para desburocratizar (destravar) e fomentar o Sistema C,T&amp;I no âmbito das IFES e Fundações de Apoio </vt:lpstr>
      <vt:lpstr>Propostas para desburocratizar (destravar) e fomentar o Sistema C,T&amp;I no âmbito das IFES e Fundações de Apoio </vt:lpstr>
      <vt:lpstr>Propostas para desburocratizar (destravar) e fomentar o Sistema C,T&amp;I no âmbito das IFES e Fundações de Apoio </vt:lpstr>
      <vt:lpstr>Propostas para desburocratizar (destravar) e fomentar o Sistema C,T&amp;I no âmbito das IFES e Fundações de Apoio </vt:lpstr>
      <vt:lpstr>Propostas para desburocratizar (destravar) e fomentar o Sistema C,T&amp;I no âmbito das IFES e Fundações de Apoio </vt:lpstr>
      <vt:lpstr>Outras propostas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Comissão de Ciencia, Tecnologia e Comunicação Câmara dos Deputados Propostas Contra a Burocracia das Fundações de Apoio</dc:title>
  <dc:creator>Fernando Peregrino</dc:creator>
  <cp:lastModifiedBy>Usuário do Windows</cp:lastModifiedBy>
  <cp:revision>21</cp:revision>
  <dcterms:created xsi:type="dcterms:W3CDTF">2019-12-10T03:06:52Z</dcterms:created>
  <dcterms:modified xsi:type="dcterms:W3CDTF">2019-12-12T13:43:11Z</dcterms:modified>
</cp:coreProperties>
</file>