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0" r:id="rId1"/>
  </p:sldMasterIdLst>
  <p:sldIdLst>
    <p:sldId id="256" r:id="rId2"/>
    <p:sldId id="257" r:id="rId3"/>
    <p:sldId id="258" r:id="rId4"/>
    <p:sldId id="375" r:id="rId5"/>
    <p:sldId id="374" r:id="rId6"/>
    <p:sldId id="373" r:id="rId7"/>
    <p:sldId id="259" r:id="rId8"/>
    <p:sldId id="286" r:id="rId9"/>
    <p:sldId id="287" r:id="rId10"/>
    <p:sldId id="261" r:id="rId11"/>
    <p:sldId id="262" r:id="rId12"/>
    <p:sldId id="370" r:id="rId13"/>
    <p:sldId id="371" r:id="rId14"/>
    <p:sldId id="283" r:id="rId15"/>
    <p:sldId id="263" r:id="rId16"/>
    <p:sldId id="264" r:id="rId17"/>
    <p:sldId id="265" r:id="rId18"/>
    <p:sldId id="284" r:id="rId19"/>
    <p:sldId id="288" r:id="rId20"/>
    <p:sldId id="266" r:id="rId21"/>
    <p:sldId id="267" r:id="rId22"/>
    <p:sldId id="285" r:id="rId23"/>
    <p:sldId id="268" r:id="rId24"/>
    <p:sldId id="269" r:id="rId25"/>
    <p:sldId id="270" r:id="rId26"/>
    <p:sldId id="271" r:id="rId27"/>
    <p:sldId id="272" r:id="rId28"/>
    <p:sldId id="273" r:id="rId29"/>
    <p:sldId id="274" r:id="rId30"/>
    <p:sldId id="275" r:id="rId31"/>
    <p:sldId id="276" r:id="rId32"/>
    <p:sldId id="278" r:id="rId33"/>
    <p:sldId id="279" r:id="rId34"/>
    <p:sldId id="280" r:id="rId35"/>
    <p:sldId id="281" r:id="rId36"/>
    <p:sldId id="282" r:id="rId37"/>
    <p:sldId id="331" r:id="rId38"/>
    <p:sldId id="333" r:id="rId39"/>
    <p:sldId id="335" r:id="rId40"/>
    <p:sldId id="337" r:id="rId41"/>
    <p:sldId id="339" r:id="rId42"/>
    <p:sldId id="341" r:id="rId43"/>
    <p:sldId id="343" r:id="rId44"/>
    <p:sldId id="345" r:id="rId45"/>
    <p:sldId id="347" r:id="rId46"/>
    <p:sldId id="349" r:id="rId47"/>
    <p:sldId id="351" r:id="rId48"/>
    <p:sldId id="353" r:id="rId49"/>
    <p:sldId id="355" r:id="rId50"/>
    <p:sldId id="357" r:id="rId51"/>
    <p:sldId id="359" r:id="rId52"/>
    <p:sldId id="361" r:id="rId53"/>
    <p:sldId id="365" r:id="rId54"/>
    <p:sldId id="367" r:id="rId55"/>
    <p:sldId id="369" r:id="rId56"/>
    <p:sldId id="291" r:id="rId57"/>
    <p:sldId id="293" r:id="rId58"/>
    <p:sldId id="295" r:id="rId59"/>
    <p:sldId id="300" r:id="rId60"/>
    <p:sldId id="304" r:id="rId61"/>
    <p:sldId id="308" r:id="rId62"/>
    <p:sldId id="309" r:id="rId63"/>
    <p:sldId id="311" r:id="rId64"/>
    <p:sldId id="314" r:id="rId65"/>
    <p:sldId id="316" r:id="rId66"/>
    <p:sldId id="318" r:id="rId67"/>
    <p:sldId id="320" r:id="rId68"/>
    <p:sldId id="322" r:id="rId69"/>
    <p:sldId id="324" r:id="rId70"/>
    <p:sldId id="326" r:id="rId71"/>
    <p:sldId id="329" r:id="rId72"/>
    <p:sldId id="372" r:id="rId73"/>
  </p:sldIdLst>
  <p:sldSz cx="9144000" cy="6858000" type="screen4x3"/>
  <p:notesSz cx="6743700"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4" autoAdjust="0"/>
    <p:restoredTop sz="94660"/>
  </p:normalViewPr>
  <p:slideViewPr>
    <p:cSldViewPr snapToGrid="0">
      <p:cViewPr>
        <p:scale>
          <a:sx n="81" d="100"/>
          <a:sy n="81" d="100"/>
        </p:scale>
        <p:origin x="-876" y="20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000" y="1122363"/>
            <a:ext cx="6858000" cy="2387600"/>
          </a:xfrm>
        </p:spPr>
        <p:txBody>
          <a:bodyPr anchor="b"/>
          <a:lstStyle>
            <a:lvl1pPr algn="ctr">
              <a:defRPr sz="4500"/>
            </a:lvl1pPr>
          </a:lstStyle>
          <a:p>
            <a:r>
              <a:rPr lang="pt-BR" smtClean="0"/>
              <a:t>Clique para editar o título mestre</a:t>
            </a:r>
            <a:endParaRPr lang="pt-BR"/>
          </a:p>
        </p:txBody>
      </p:sp>
      <p:sp>
        <p:nvSpPr>
          <p:cNvPr id="3" name="Subtítulo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0C4986D-6BE9-4264-908F-02DB36FD8D6C}" type="datetime1">
              <a:rPr lang="en-US" smtClean="0"/>
              <a:pPr/>
              <a:t>11/20/2010</a:t>
            </a:fld>
            <a:endParaRPr lang="en-US" dirty="0"/>
          </a:p>
        </p:txBody>
      </p:sp>
      <p:sp>
        <p:nvSpPr>
          <p:cNvPr id="5" name="Espaço Reservado para Rodapé 4"/>
          <p:cNvSpPr>
            <a:spLocks noGrp="1"/>
          </p:cNvSpPr>
          <p:nvPr>
            <p:ph type="ftr" sz="quarter" idx="11"/>
          </p:nvPr>
        </p:nvSpPr>
        <p:spPr/>
        <p:txBody>
          <a:bodyPr/>
          <a:lstStyle/>
          <a:p>
            <a:r>
              <a:rPr lang="en-US" smtClean="0"/>
              <a:t>Footer Text</a:t>
            </a:r>
            <a:endParaRPr lang="en-US" dirty="0"/>
          </a:p>
        </p:txBody>
      </p:sp>
      <p:sp>
        <p:nvSpPr>
          <p:cNvPr id="6" name="Espaço Reservado para Número de Slide 5"/>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750882843"/>
      </p:ext>
    </p:extLst>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C4986D-6BE9-4264-908F-02DB36FD8D6C}" type="datetime1">
              <a:rPr lang="en-US" smtClean="0"/>
              <a:pPr/>
              <a:t>11/20/2010</a:t>
            </a:fld>
            <a:endParaRPr lang="en-US" dirty="0"/>
          </a:p>
        </p:txBody>
      </p:sp>
      <p:sp>
        <p:nvSpPr>
          <p:cNvPr id="5" name="Espaço Reservado para Rodapé 4"/>
          <p:cNvSpPr>
            <a:spLocks noGrp="1"/>
          </p:cNvSpPr>
          <p:nvPr>
            <p:ph type="ftr" sz="quarter" idx="11"/>
          </p:nvPr>
        </p:nvSpPr>
        <p:spPr/>
        <p:txBody>
          <a:bodyPr/>
          <a:lstStyle/>
          <a:p>
            <a:r>
              <a:rPr lang="en-US" smtClean="0"/>
              <a:t>Footer Text</a:t>
            </a:r>
            <a:endParaRPr lang="en-US" dirty="0"/>
          </a:p>
        </p:txBody>
      </p:sp>
      <p:sp>
        <p:nvSpPr>
          <p:cNvPr id="6" name="Espaço Reservado para Número de Slide 5"/>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1562442062"/>
      </p:ext>
    </p:extLst>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3675" y="365125"/>
            <a:ext cx="1971675"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628650" y="365125"/>
            <a:ext cx="5800725"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C4986D-6BE9-4264-908F-02DB36FD8D6C}" type="datetime1">
              <a:rPr lang="en-US" smtClean="0"/>
              <a:pPr/>
              <a:t>11/20/2010</a:t>
            </a:fld>
            <a:endParaRPr lang="en-US" dirty="0"/>
          </a:p>
        </p:txBody>
      </p:sp>
      <p:sp>
        <p:nvSpPr>
          <p:cNvPr id="5" name="Espaço Reservado para Rodapé 4"/>
          <p:cNvSpPr>
            <a:spLocks noGrp="1"/>
          </p:cNvSpPr>
          <p:nvPr>
            <p:ph type="ftr" sz="quarter" idx="11"/>
          </p:nvPr>
        </p:nvSpPr>
        <p:spPr/>
        <p:txBody>
          <a:bodyPr/>
          <a:lstStyle/>
          <a:p>
            <a:r>
              <a:rPr lang="en-US" smtClean="0"/>
              <a:t>Footer Text</a:t>
            </a:r>
            <a:endParaRPr lang="en-US" dirty="0"/>
          </a:p>
        </p:txBody>
      </p:sp>
      <p:sp>
        <p:nvSpPr>
          <p:cNvPr id="6" name="Espaço Reservado para Número de Slide 5"/>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535147867"/>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0C4986D-6BE9-4264-908F-02DB36FD8D6C}" type="datetime1">
              <a:rPr lang="en-US" smtClean="0"/>
              <a:pPr/>
              <a:t>11/20/2010</a:t>
            </a:fld>
            <a:endParaRPr lang="en-US" dirty="0"/>
          </a:p>
        </p:txBody>
      </p:sp>
      <p:sp>
        <p:nvSpPr>
          <p:cNvPr id="5" name="Espaço Reservado para Rodapé 4"/>
          <p:cNvSpPr>
            <a:spLocks noGrp="1"/>
          </p:cNvSpPr>
          <p:nvPr>
            <p:ph type="ftr" sz="quarter" idx="11"/>
          </p:nvPr>
        </p:nvSpPr>
        <p:spPr/>
        <p:txBody>
          <a:bodyPr/>
          <a:lstStyle/>
          <a:p>
            <a:r>
              <a:rPr lang="en-US" smtClean="0"/>
              <a:t>Footer Text</a:t>
            </a:r>
            <a:endParaRPr lang="en-US" dirty="0"/>
          </a:p>
        </p:txBody>
      </p:sp>
      <p:sp>
        <p:nvSpPr>
          <p:cNvPr id="6" name="Espaço Reservado para Número de Slide 5"/>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483831750"/>
      </p:ext>
    </p:extLst>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9"/>
            <a:ext cx="7886700" cy="2852737"/>
          </a:xfrm>
        </p:spPr>
        <p:txBody>
          <a:bodyPr anchor="b"/>
          <a:lstStyle>
            <a:lvl1pPr>
              <a:defRPr sz="4500"/>
            </a:lvl1pPr>
          </a:lstStyle>
          <a:p>
            <a:r>
              <a:rPr lang="pt-BR" smtClean="0"/>
              <a:t>Clique para editar o título mestre</a:t>
            </a:r>
            <a:endParaRPr lang="pt-BR"/>
          </a:p>
        </p:txBody>
      </p:sp>
      <p:sp>
        <p:nvSpPr>
          <p:cNvPr id="3" name="Espaço Reservado para Texto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B0C4986D-6BE9-4264-908F-02DB36FD8D6C}" type="datetime1">
              <a:rPr lang="en-US" smtClean="0"/>
              <a:pPr/>
              <a:t>11/20/2010</a:t>
            </a:fld>
            <a:endParaRPr lang="en-US" dirty="0"/>
          </a:p>
        </p:txBody>
      </p:sp>
      <p:sp>
        <p:nvSpPr>
          <p:cNvPr id="5" name="Espaço Reservado para Rodapé 4"/>
          <p:cNvSpPr>
            <a:spLocks noGrp="1"/>
          </p:cNvSpPr>
          <p:nvPr>
            <p:ph type="ftr" sz="quarter" idx="11"/>
          </p:nvPr>
        </p:nvSpPr>
        <p:spPr/>
        <p:txBody>
          <a:bodyPr/>
          <a:lstStyle/>
          <a:p>
            <a:r>
              <a:rPr lang="en-US" smtClean="0"/>
              <a:t>Footer Text</a:t>
            </a:r>
            <a:endParaRPr lang="en-US" dirty="0"/>
          </a:p>
        </p:txBody>
      </p:sp>
      <p:sp>
        <p:nvSpPr>
          <p:cNvPr id="6" name="Espaço Reservado para Número de Slide 5"/>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1236713557"/>
      </p:ext>
    </p:extLst>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6286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29150" y="1825625"/>
            <a:ext cx="38862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0C4986D-6BE9-4264-908F-02DB36FD8D6C}" type="datetime1">
              <a:rPr lang="en-US" smtClean="0"/>
              <a:pPr/>
              <a:t>11/20/2010</a:t>
            </a:fld>
            <a:endParaRPr lang="en-US" dirty="0"/>
          </a:p>
        </p:txBody>
      </p:sp>
      <p:sp>
        <p:nvSpPr>
          <p:cNvPr id="6" name="Espaço Reservado para Rodapé 5"/>
          <p:cNvSpPr>
            <a:spLocks noGrp="1"/>
          </p:cNvSpPr>
          <p:nvPr>
            <p:ph type="ftr" sz="quarter" idx="11"/>
          </p:nvPr>
        </p:nvSpPr>
        <p:spPr/>
        <p:txBody>
          <a:bodyPr/>
          <a:lstStyle/>
          <a:p>
            <a:r>
              <a:rPr lang="en-US" smtClean="0"/>
              <a:t>Footer Text</a:t>
            </a:r>
            <a:endParaRPr lang="en-US" dirty="0"/>
          </a:p>
        </p:txBody>
      </p:sp>
      <p:sp>
        <p:nvSpPr>
          <p:cNvPr id="7" name="Espaço Reservado para Número de Slide 6"/>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69788272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629841" y="365126"/>
            <a:ext cx="78867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4" name="Espaço Reservado para Conteúdo 3"/>
          <p:cNvSpPr>
            <a:spLocks noGrp="1"/>
          </p:cNvSpPr>
          <p:nvPr>
            <p:ph sz="half" idx="2"/>
          </p:nvPr>
        </p:nvSpPr>
        <p:spPr>
          <a:xfrm>
            <a:off x="629842" y="2505075"/>
            <a:ext cx="3868340"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smtClean="0"/>
              <a:t>Clique para editar o texto mestre</a:t>
            </a:r>
          </a:p>
        </p:txBody>
      </p:sp>
      <p:sp>
        <p:nvSpPr>
          <p:cNvPr id="6" name="Espaço Reservado para Conteúdo 5"/>
          <p:cNvSpPr>
            <a:spLocks noGrp="1"/>
          </p:cNvSpPr>
          <p:nvPr>
            <p:ph sz="quarter" idx="4"/>
          </p:nvPr>
        </p:nvSpPr>
        <p:spPr>
          <a:xfrm>
            <a:off x="4629150" y="2505075"/>
            <a:ext cx="3887391"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0C4986D-6BE9-4264-908F-02DB36FD8D6C}" type="datetime1">
              <a:rPr lang="en-US" smtClean="0"/>
              <a:pPr/>
              <a:t>11/20/2010</a:t>
            </a:fld>
            <a:endParaRPr lang="en-US" dirty="0"/>
          </a:p>
        </p:txBody>
      </p:sp>
      <p:sp>
        <p:nvSpPr>
          <p:cNvPr id="8" name="Espaço Reservado para Rodapé 7"/>
          <p:cNvSpPr>
            <a:spLocks noGrp="1"/>
          </p:cNvSpPr>
          <p:nvPr>
            <p:ph type="ftr" sz="quarter" idx="11"/>
          </p:nvPr>
        </p:nvSpPr>
        <p:spPr/>
        <p:txBody>
          <a:bodyPr/>
          <a:lstStyle/>
          <a:p>
            <a:r>
              <a:rPr lang="en-US" smtClean="0"/>
              <a:t>Footer Text</a:t>
            </a:r>
            <a:endParaRPr lang="en-US" dirty="0"/>
          </a:p>
        </p:txBody>
      </p:sp>
      <p:sp>
        <p:nvSpPr>
          <p:cNvPr id="9" name="Espaço Reservado para Número de Slide 8"/>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3188557534"/>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B0C4986D-6BE9-4264-908F-02DB36FD8D6C}" type="datetime1">
              <a:rPr lang="en-US" smtClean="0"/>
              <a:pPr/>
              <a:t>11/20/2010</a:t>
            </a:fld>
            <a:endParaRPr lang="en-US" dirty="0"/>
          </a:p>
        </p:txBody>
      </p:sp>
      <p:sp>
        <p:nvSpPr>
          <p:cNvPr id="4" name="Espaço Reservado para Rodapé 3"/>
          <p:cNvSpPr>
            <a:spLocks noGrp="1"/>
          </p:cNvSpPr>
          <p:nvPr>
            <p:ph type="ftr" sz="quarter" idx="11"/>
          </p:nvPr>
        </p:nvSpPr>
        <p:spPr/>
        <p:txBody>
          <a:bodyPr/>
          <a:lstStyle/>
          <a:p>
            <a:r>
              <a:rPr lang="en-US" smtClean="0"/>
              <a:t>Footer Text</a:t>
            </a:r>
            <a:endParaRPr lang="en-US" dirty="0"/>
          </a:p>
        </p:txBody>
      </p:sp>
      <p:sp>
        <p:nvSpPr>
          <p:cNvPr id="5" name="Espaço Reservado para Número de Slide 4"/>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1014270814"/>
      </p:ext>
    </p:extLst>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C4986D-6BE9-4264-908F-02DB36FD8D6C}" type="datetime1">
              <a:rPr lang="en-US" smtClean="0"/>
              <a:pPr/>
              <a:t>11/20/2010</a:t>
            </a:fld>
            <a:endParaRPr lang="en-US" dirty="0"/>
          </a:p>
        </p:txBody>
      </p:sp>
      <p:sp>
        <p:nvSpPr>
          <p:cNvPr id="3" name="Espaço Reservado para Rodapé 2"/>
          <p:cNvSpPr>
            <a:spLocks noGrp="1"/>
          </p:cNvSpPr>
          <p:nvPr>
            <p:ph type="ftr" sz="quarter" idx="11"/>
          </p:nvPr>
        </p:nvSpPr>
        <p:spPr/>
        <p:txBody>
          <a:bodyPr/>
          <a:lstStyle/>
          <a:p>
            <a:r>
              <a:rPr lang="en-US" smtClean="0"/>
              <a:t>Footer Text</a:t>
            </a:r>
            <a:endParaRPr lang="en-US" dirty="0"/>
          </a:p>
        </p:txBody>
      </p:sp>
      <p:sp>
        <p:nvSpPr>
          <p:cNvPr id="4" name="Espaço Reservado para Número de Slide 3"/>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915412057"/>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Conteúdo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0C4986D-6BE9-4264-908F-02DB36FD8D6C}" type="datetime1">
              <a:rPr lang="en-US" smtClean="0"/>
              <a:pPr/>
              <a:t>11/20/2010</a:t>
            </a:fld>
            <a:endParaRPr lang="en-US" dirty="0"/>
          </a:p>
        </p:txBody>
      </p:sp>
      <p:sp>
        <p:nvSpPr>
          <p:cNvPr id="6" name="Espaço Reservado para Rodapé 5"/>
          <p:cNvSpPr>
            <a:spLocks noGrp="1"/>
          </p:cNvSpPr>
          <p:nvPr>
            <p:ph type="ftr" sz="quarter" idx="11"/>
          </p:nvPr>
        </p:nvSpPr>
        <p:spPr/>
        <p:txBody>
          <a:bodyPr/>
          <a:lstStyle/>
          <a:p>
            <a:r>
              <a:rPr lang="en-US" smtClean="0"/>
              <a:t>Footer Text</a:t>
            </a:r>
            <a:endParaRPr lang="en-US" dirty="0"/>
          </a:p>
        </p:txBody>
      </p:sp>
      <p:sp>
        <p:nvSpPr>
          <p:cNvPr id="7" name="Espaço Reservado para Número de Slide 6"/>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44635977"/>
      </p:ext>
    </p:extLst>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29841" y="457200"/>
            <a:ext cx="2949178" cy="1600200"/>
          </a:xfrm>
        </p:spPr>
        <p:txBody>
          <a:bodyPr anchor="b"/>
          <a:lstStyle>
            <a:lvl1pPr>
              <a:defRPr sz="2400"/>
            </a:lvl1pPr>
          </a:lstStyle>
          <a:p>
            <a:r>
              <a:rPr lang="pt-BR" smtClean="0"/>
              <a:t>Clique para editar o título mestre</a:t>
            </a:r>
            <a:endParaRPr lang="pt-BR"/>
          </a:p>
        </p:txBody>
      </p:sp>
      <p:sp>
        <p:nvSpPr>
          <p:cNvPr id="3" name="Espaço Reservado para Imagem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t-BR"/>
          </a:p>
        </p:txBody>
      </p:sp>
      <p:sp>
        <p:nvSpPr>
          <p:cNvPr id="4" name="Espaço Reservado para Texto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B0C4986D-6BE9-4264-908F-02DB36FD8D6C}" type="datetime1">
              <a:rPr lang="en-US" smtClean="0"/>
              <a:pPr/>
              <a:t>11/20/2010</a:t>
            </a:fld>
            <a:endParaRPr lang="en-US" dirty="0"/>
          </a:p>
        </p:txBody>
      </p:sp>
      <p:sp>
        <p:nvSpPr>
          <p:cNvPr id="6" name="Espaço Reservado para Rodapé 5"/>
          <p:cNvSpPr>
            <a:spLocks noGrp="1"/>
          </p:cNvSpPr>
          <p:nvPr>
            <p:ph type="ftr" sz="quarter" idx="11"/>
          </p:nvPr>
        </p:nvSpPr>
        <p:spPr/>
        <p:txBody>
          <a:bodyPr/>
          <a:lstStyle/>
          <a:p>
            <a:r>
              <a:rPr lang="en-US" smtClean="0"/>
              <a:t>Footer Text</a:t>
            </a:r>
            <a:endParaRPr lang="en-US" dirty="0"/>
          </a:p>
        </p:txBody>
      </p:sp>
      <p:sp>
        <p:nvSpPr>
          <p:cNvPr id="7" name="Espaço Reservado para Número de Slide 6"/>
          <p:cNvSpPr>
            <a:spLocks noGrp="1"/>
          </p:cNvSpPr>
          <p:nvPr>
            <p:ph type="sldNum" sz="quarter" idx="12"/>
          </p:nvPr>
        </p:nvSpPr>
        <p:spPr/>
        <p:txBody>
          <a:body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2980440617"/>
      </p:ext>
    </p:extLst>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0C4986D-6BE9-4264-908F-02DB36FD8D6C}" type="datetime1">
              <a:rPr lang="en-US" smtClean="0"/>
              <a:pPr/>
              <a:t>11/20/2010</a:t>
            </a:fld>
            <a:endParaRPr lang="en-US" dirty="0"/>
          </a:p>
        </p:txBody>
      </p:sp>
      <p:sp>
        <p:nvSpPr>
          <p:cNvPr id="5" name="Espaço Reservado para Rodapé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Footer Text</a:t>
            </a:r>
            <a:endParaRPr lang="en-US" dirty="0"/>
          </a:p>
        </p:txBody>
      </p:sp>
      <p:sp>
        <p:nvSpPr>
          <p:cNvPr id="6" name="Espaço Reservado para Número de Slide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A9B540C-44DA-4F69-89C9-7C84606640D3}" type="slidenum">
              <a:rPr lang="en-US" smtClean="0"/>
              <a:pPr/>
              <a:t>‹nº›</a:t>
            </a:fld>
            <a:endParaRPr lang="en-US" dirty="0"/>
          </a:p>
        </p:txBody>
      </p:sp>
    </p:spTree>
    <p:extLst>
      <p:ext uri="{BB962C8B-B14F-4D97-AF65-F5344CB8AC3E}">
        <p14:creationId xmlns:p14="http://schemas.microsoft.com/office/powerpoint/2010/main" val="1934925439"/>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t-B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hyperlink" Target="mailto:giovana@funcamp.unicamp.br" TargetMode="External"/><Relationship Id="rId2" Type="http://schemas.openxmlformats.org/officeDocument/2006/relationships/hyperlink" Target="mailto:diogosilvestre@coppetec.coppe.ufrj.br"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71.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fundação coppete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9165" y="725930"/>
            <a:ext cx="4127900" cy="3617022"/>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A9B540C-44DA-4F69-89C9-7C84606640D3}" type="slidenum">
              <a:rPr lang="en-US" smtClean="0"/>
              <a:pPr/>
              <a:t>1</a:t>
            </a:fld>
            <a:endParaRPr lang="en-US" dirty="0"/>
          </a:p>
        </p:txBody>
      </p:sp>
      <p:pic>
        <p:nvPicPr>
          <p:cNvPr id="9" name="Imagem 8"/>
          <p:cNvPicPr/>
          <p:nvPr/>
        </p:nvPicPr>
        <p:blipFill>
          <a:blip r:embed="rId3" cstate="print">
            <a:extLst>
              <a:ext uri="{28A0092B-C50C-407E-A947-70E740481C1C}">
                <a14:useLocalDpi xmlns:a14="http://schemas.microsoft.com/office/drawing/2010/main" val="0"/>
              </a:ext>
            </a:extLst>
          </a:blip>
          <a:stretch>
            <a:fillRect/>
          </a:stretch>
        </p:blipFill>
        <p:spPr>
          <a:xfrm>
            <a:off x="5456162" y="1899673"/>
            <a:ext cx="3059188" cy="1269535"/>
          </a:xfrm>
          <a:prstGeom prst="rect">
            <a:avLst/>
          </a:prstGeom>
        </p:spPr>
      </p:pic>
      <p:sp>
        <p:nvSpPr>
          <p:cNvPr id="10" name="CaixaDeTexto 9"/>
          <p:cNvSpPr txBox="1"/>
          <p:nvPr/>
        </p:nvSpPr>
        <p:spPr>
          <a:xfrm>
            <a:off x="756745" y="325821"/>
            <a:ext cx="7952915" cy="861774"/>
          </a:xfrm>
          <a:prstGeom prst="rect">
            <a:avLst/>
          </a:prstGeom>
          <a:noFill/>
        </p:spPr>
        <p:txBody>
          <a:bodyPr wrap="square" rtlCol="0">
            <a:spAutoFit/>
          </a:bodyPr>
          <a:lstStyle/>
          <a:p>
            <a:pPr algn="ctr"/>
            <a:r>
              <a:rPr lang="pt-BR" sz="3200" b="1" dirty="0" smtClean="0">
                <a:solidFill>
                  <a:schemeClr val="accent1"/>
                </a:solidFill>
              </a:rPr>
              <a:t>Mudanças na Gestão dos Projetos Petrobras</a:t>
            </a:r>
          </a:p>
          <a:p>
            <a:endParaRPr lang="pt-BR" dirty="0"/>
          </a:p>
        </p:txBody>
      </p:sp>
      <p:pic>
        <p:nvPicPr>
          <p:cNvPr id="8" name="Picture 8" descr="Resultado de imagem para logo confies"/>
          <p:cNvPicPr>
            <a:picLocks noChangeAspect="1" noChangeArrowheads="1"/>
          </p:cNvPicPr>
          <p:nvPr/>
        </p:nvPicPr>
        <p:blipFill>
          <a:blip r:embed="rId4" cstate="print"/>
          <a:srcRect/>
          <a:stretch>
            <a:fillRect/>
          </a:stretch>
        </p:blipFill>
        <p:spPr bwMode="auto">
          <a:xfrm>
            <a:off x="2900050" y="4001421"/>
            <a:ext cx="3312368" cy="1115164"/>
          </a:xfrm>
          <a:prstGeom prst="rect">
            <a:avLst/>
          </a:prstGeom>
          <a:noFill/>
        </p:spPr>
      </p:pic>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10</a:t>
            </a:fld>
            <a:endParaRPr lang="en-US" dirty="0"/>
          </a:p>
        </p:txBody>
      </p:sp>
      <p:sp>
        <p:nvSpPr>
          <p:cNvPr id="8" name="Retângulo 7"/>
          <p:cNvSpPr/>
          <p:nvPr/>
        </p:nvSpPr>
        <p:spPr>
          <a:xfrm>
            <a:off x="666750" y="942613"/>
            <a:ext cx="5773568" cy="1200329"/>
          </a:xfrm>
          <a:prstGeom prst="rect">
            <a:avLst/>
          </a:prstGeom>
        </p:spPr>
        <p:txBody>
          <a:bodyPr wrap="none">
            <a:spAutoFit/>
          </a:bodyPr>
          <a:lstStyle/>
          <a:p>
            <a:r>
              <a:rPr lang="pt-BR" b="1" dirty="0" smtClean="0"/>
              <a:t>Gestão de Projetos e Prestação de Contas</a:t>
            </a:r>
          </a:p>
          <a:p>
            <a:endParaRPr lang="pt-BR" dirty="0" smtClean="0"/>
          </a:p>
          <a:p>
            <a:r>
              <a:rPr lang="pt-BR" dirty="0" smtClean="0"/>
              <a:t>Fato </a:t>
            </a:r>
            <a:r>
              <a:rPr lang="pt-BR" dirty="0" smtClean="0"/>
              <a:t>Consumado: </a:t>
            </a:r>
            <a:r>
              <a:rPr lang="pt-BR" b="1" dirty="0" smtClean="0"/>
              <a:t>Tratamento anterior ao Confies e COPPE:</a:t>
            </a:r>
          </a:p>
          <a:p>
            <a:endParaRPr lang="pt-BR" dirty="0"/>
          </a:p>
        </p:txBody>
      </p:sp>
      <p:sp>
        <p:nvSpPr>
          <p:cNvPr id="7" name="CaixaDeTexto 6"/>
          <p:cNvSpPr txBox="1"/>
          <p:nvPr/>
        </p:nvSpPr>
        <p:spPr>
          <a:xfrm>
            <a:off x="666750" y="2033658"/>
            <a:ext cx="7907992" cy="3416320"/>
          </a:xfrm>
          <a:prstGeom prst="rect">
            <a:avLst/>
          </a:prstGeom>
          <a:noFill/>
        </p:spPr>
        <p:txBody>
          <a:bodyPr wrap="square" rtlCol="0">
            <a:spAutoFit/>
          </a:bodyPr>
          <a:lstStyle/>
          <a:p>
            <a:endParaRPr lang="pt-BR" dirty="0" smtClean="0"/>
          </a:p>
          <a:p>
            <a:r>
              <a:rPr lang="pt-BR" b="1" dirty="0" smtClean="0"/>
              <a:t>Anterior a Junho/2014</a:t>
            </a:r>
          </a:p>
          <a:p>
            <a:endParaRPr lang="pt-BR" b="1" dirty="0" smtClean="0"/>
          </a:p>
          <a:p>
            <a:pPr>
              <a:buFontTx/>
              <a:buChar char="-"/>
            </a:pPr>
            <a:r>
              <a:rPr lang="pt-BR" dirty="0" smtClean="0"/>
              <a:t> Aditivo de Escopo (RERRATIFICAÇÃO), para avaliação técnica (CENPES).</a:t>
            </a:r>
          </a:p>
          <a:p>
            <a:pPr>
              <a:buFontTx/>
              <a:buChar char="-"/>
            </a:pPr>
            <a:endParaRPr lang="pt-BR" dirty="0" smtClean="0"/>
          </a:p>
          <a:p>
            <a:r>
              <a:rPr lang="pt-BR" b="1" dirty="0" smtClean="0"/>
              <a:t>Após Junho/2014</a:t>
            </a:r>
          </a:p>
          <a:p>
            <a:endParaRPr lang="pt-BR" b="1" dirty="0" smtClean="0"/>
          </a:p>
          <a:p>
            <a:pPr algn="just">
              <a:buFontTx/>
              <a:buChar char="-"/>
            </a:pPr>
            <a:r>
              <a:rPr lang="pt-BR" dirty="0" smtClean="0"/>
              <a:t> Retirar a despesa da prestação de contas;</a:t>
            </a:r>
          </a:p>
          <a:p>
            <a:pPr algn="just">
              <a:buFontTx/>
              <a:buChar char="-"/>
            </a:pPr>
            <a:r>
              <a:rPr lang="pt-BR" dirty="0" smtClean="0"/>
              <a:t> Alocar a despesa na conciliação bancária;</a:t>
            </a:r>
          </a:p>
          <a:p>
            <a:pPr algn="just">
              <a:buFontTx/>
              <a:buChar char="-"/>
            </a:pPr>
            <a:r>
              <a:rPr lang="pt-BR" dirty="0" smtClean="0"/>
              <a:t> Realizar devolução dos valores corrigidos;</a:t>
            </a:r>
          </a:p>
          <a:p>
            <a:pPr algn="just">
              <a:buFontTx/>
              <a:buChar char="-"/>
            </a:pPr>
            <a:r>
              <a:rPr lang="pt-BR" dirty="0" smtClean="0"/>
              <a:t> Informar na próxima prestação de contas o crédito e memória de cálculo da correção.</a:t>
            </a:r>
          </a:p>
        </p:txBody>
      </p:sp>
      <p:sp>
        <p:nvSpPr>
          <p:cNvPr id="9" name="CaixaDeTexto 8"/>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11</a:t>
            </a:fld>
            <a:endParaRPr lang="en-US" dirty="0"/>
          </a:p>
        </p:txBody>
      </p:sp>
      <p:sp>
        <p:nvSpPr>
          <p:cNvPr id="8" name="Retângulo 7"/>
          <p:cNvSpPr/>
          <p:nvPr/>
        </p:nvSpPr>
        <p:spPr>
          <a:xfrm>
            <a:off x="666750" y="1044292"/>
            <a:ext cx="7297196" cy="923330"/>
          </a:xfrm>
          <a:prstGeom prst="rect">
            <a:avLst/>
          </a:prstGeom>
        </p:spPr>
        <p:txBody>
          <a:bodyPr wrap="square">
            <a:spAutoFit/>
          </a:bodyPr>
          <a:lstStyle/>
          <a:p>
            <a:r>
              <a:rPr lang="pt-BR" b="1" dirty="0" smtClean="0"/>
              <a:t>Gestão de Projetos e Prestação de Contas</a:t>
            </a:r>
          </a:p>
          <a:p>
            <a:endParaRPr lang="pt-BR" dirty="0"/>
          </a:p>
          <a:p>
            <a:r>
              <a:rPr lang="pt-BR" dirty="0" smtClean="0"/>
              <a:t>Fato </a:t>
            </a:r>
            <a:r>
              <a:rPr lang="pt-BR" dirty="0" smtClean="0"/>
              <a:t>Consumado: </a:t>
            </a:r>
            <a:r>
              <a:rPr lang="pt-BR" b="1" dirty="0" smtClean="0"/>
              <a:t>Tratamento após negociações Confies e COPPE:</a:t>
            </a:r>
            <a:endParaRPr lang="pt-BR" dirty="0"/>
          </a:p>
        </p:txBody>
      </p:sp>
      <p:sp>
        <p:nvSpPr>
          <p:cNvPr id="9" name="Retângulo 8"/>
          <p:cNvSpPr/>
          <p:nvPr/>
        </p:nvSpPr>
        <p:spPr>
          <a:xfrm>
            <a:off x="738204" y="2177889"/>
            <a:ext cx="7614744" cy="2862322"/>
          </a:xfrm>
          <a:prstGeom prst="rect">
            <a:avLst/>
          </a:prstGeom>
        </p:spPr>
        <p:txBody>
          <a:bodyPr wrap="square">
            <a:spAutoFit/>
          </a:bodyPr>
          <a:lstStyle/>
          <a:p>
            <a:r>
              <a:rPr lang="pt-BR" b="1" dirty="0" smtClean="0"/>
              <a:t>Projetos Vigentes:</a:t>
            </a:r>
          </a:p>
          <a:p>
            <a:endParaRPr lang="pt-BR" b="1" dirty="0" smtClean="0"/>
          </a:p>
          <a:p>
            <a:pPr algn="just">
              <a:buFontTx/>
              <a:buChar char="-"/>
            </a:pPr>
            <a:r>
              <a:rPr lang="pt-BR" dirty="0" smtClean="0"/>
              <a:t> Aditivo de Escopo (RERRATIFICAÇÃO), para avaliação técnica (CENPES).</a:t>
            </a:r>
          </a:p>
          <a:p>
            <a:pPr>
              <a:buFontTx/>
              <a:buChar char="-"/>
            </a:pPr>
            <a:endParaRPr lang="pt-BR" dirty="0" smtClean="0"/>
          </a:p>
          <a:p>
            <a:r>
              <a:rPr lang="pt-BR" b="1" dirty="0" smtClean="0"/>
              <a:t>Projetos Encerrados:</a:t>
            </a:r>
          </a:p>
          <a:p>
            <a:endParaRPr lang="pt-BR" b="1" dirty="0" smtClean="0"/>
          </a:p>
          <a:p>
            <a:pPr algn="just">
              <a:buFontTx/>
              <a:buChar char="-"/>
            </a:pPr>
            <a:r>
              <a:rPr lang="pt-BR" dirty="0" smtClean="0"/>
              <a:t>GPPT enviará planilha eletrônica com a relação de FC por projeto, onde será objeto de justificativa do coordenador para análise e validação Técnica (CENPES).</a:t>
            </a:r>
          </a:p>
        </p:txBody>
      </p:sp>
      <p:sp>
        <p:nvSpPr>
          <p:cNvPr id="10" name="CaixaDeTexto 9"/>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12</a:t>
            </a:fld>
            <a:endParaRPr lang="en-US" dirty="0"/>
          </a:p>
        </p:txBody>
      </p:sp>
      <p:sp>
        <p:nvSpPr>
          <p:cNvPr id="8" name="Retângulo 7"/>
          <p:cNvSpPr/>
          <p:nvPr/>
        </p:nvSpPr>
        <p:spPr>
          <a:xfrm>
            <a:off x="666750" y="796642"/>
            <a:ext cx="7297196" cy="369332"/>
          </a:xfrm>
          <a:prstGeom prst="rect">
            <a:avLst/>
          </a:prstGeom>
        </p:spPr>
        <p:txBody>
          <a:bodyPr wrap="square">
            <a:spAutoFit/>
          </a:bodyPr>
          <a:lstStyle/>
          <a:p>
            <a:r>
              <a:rPr lang="pt-BR" dirty="0" smtClean="0"/>
              <a:t>Fato Consumado: </a:t>
            </a:r>
            <a:r>
              <a:rPr lang="pt-BR" b="1" dirty="0" smtClean="0"/>
              <a:t>Tratamento após negociações Confies e COPPE:</a:t>
            </a:r>
            <a:endParaRPr lang="pt-BR" dirty="0"/>
          </a:p>
        </p:txBody>
      </p:sp>
      <p:sp>
        <p:nvSpPr>
          <p:cNvPr id="9" name="Retângulo 8"/>
          <p:cNvSpPr/>
          <p:nvPr/>
        </p:nvSpPr>
        <p:spPr>
          <a:xfrm>
            <a:off x="671529" y="1105230"/>
            <a:ext cx="7614744" cy="369332"/>
          </a:xfrm>
          <a:prstGeom prst="rect">
            <a:avLst/>
          </a:prstGeom>
        </p:spPr>
        <p:txBody>
          <a:bodyPr wrap="square">
            <a:spAutoFit/>
          </a:bodyPr>
          <a:lstStyle/>
          <a:p>
            <a:r>
              <a:rPr lang="pt-BR" dirty="0" smtClean="0"/>
              <a:t>Justificativas para projetos ENCERRADOS</a:t>
            </a:r>
          </a:p>
        </p:txBody>
      </p:sp>
      <p:sp>
        <p:nvSpPr>
          <p:cNvPr id="10" name="CaixaDeTexto 9"/>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 y="4191000"/>
            <a:ext cx="8991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4" y="1485499"/>
            <a:ext cx="5743575" cy="271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88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13</a:t>
            </a:fld>
            <a:endParaRPr lang="en-US" dirty="0"/>
          </a:p>
        </p:txBody>
      </p:sp>
      <p:sp>
        <p:nvSpPr>
          <p:cNvPr id="8" name="Retângulo 7"/>
          <p:cNvSpPr/>
          <p:nvPr/>
        </p:nvSpPr>
        <p:spPr>
          <a:xfrm>
            <a:off x="666750" y="796642"/>
            <a:ext cx="7297196" cy="369332"/>
          </a:xfrm>
          <a:prstGeom prst="rect">
            <a:avLst/>
          </a:prstGeom>
        </p:spPr>
        <p:txBody>
          <a:bodyPr wrap="square">
            <a:spAutoFit/>
          </a:bodyPr>
          <a:lstStyle/>
          <a:p>
            <a:r>
              <a:rPr lang="pt-BR" dirty="0" smtClean="0"/>
              <a:t>Fato Consumado: </a:t>
            </a:r>
            <a:r>
              <a:rPr lang="pt-BR" b="1" dirty="0" smtClean="0"/>
              <a:t>Tratamento após negociações Confies e COPPE:</a:t>
            </a:r>
            <a:endParaRPr lang="pt-BR" dirty="0"/>
          </a:p>
        </p:txBody>
      </p:sp>
      <p:sp>
        <p:nvSpPr>
          <p:cNvPr id="9" name="Retângulo 8"/>
          <p:cNvSpPr/>
          <p:nvPr/>
        </p:nvSpPr>
        <p:spPr>
          <a:xfrm>
            <a:off x="671529" y="1140399"/>
            <a:ext cx="7614744" cy="369332"/>
          </a:xfrm>
          <a:prstGeom prst="rect">
            <a:avLst/>
          </a:prstGeom>
        </p:spPr>
        <p:txBody>
          <a:bodyPr wrap="square">
            <a:spAutoFit/>
          </a:bodyPr>
          <a:lstStyle/>
          <a:p>
            <a:r>
              <a:rPr lang="pt-BR" dirty="0" smtClean="0"/>
              <a:t>Justificativas para projetos ENCERRADOS</a:t>
            </a:r>
          </a:p>
        </p:txBody>
      </p:sp>
      <p:sp>
        <p:nvSpPr>
          <p:cNvPr id="10" name="CaixaDeTexto 9"/>
          <p:cNvSpPr txBox="1"/>
          <p:nvPr/>
        </p:nvSpPr>
        <p:spPr>
          <a:xfrm>
            <a:off x="757646" y="367387"/>
            <a:ext cx="7508083"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214" y="2197731"/>
            <a:ext cx="4151502" cy="3498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276" y="2218607"/>
            <a:ext cx="4252313" cy="345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0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14</a:t>
            </a:fld>
            <a:endParaRPr lang="en-US" dirty="0"/>
          </a:p>
        </p:txBody>
      </p:sp>
      <p:sp>
        <p:nvSpPr>
          <p:cNvPr id="8" name="Retângulo 7"/>
          <p:cNvSpPr/>
          <p:nvPr/>
        </p:nvSpPr>
        <p:spPr>
          <a:xfrm>
            <a:off x="666750" y="1167606"/>
            <a:ext cx="6495691" cy="369332"/>
          </a:xfrm>
          <a:prstGeom prst="rect">
            <a:avLst/>
          </a:prstGeom>
        </p:spPr>
        <p:txBody>
          <a:bodyPr wrap="square">
            <a:spAutoFit/>
          </a:bodyPr>
          <a:lstStyle/>
          <a:p>
            <a:r>
              <a:rPr lang="pt-BR" dirty="0" smtClean="0"/>
              <a:t>Fato Consumado: </a:t>
            </a:r>
            <a:r>
              <a:rPr lang="pt-BR" b="1" dirty="0" smtClean="0"/>
              <a:t>Tratamento após negociações Confies e COPPE:</a:t>
            </a:r>
            <a:endParaRPr lang="pt-BR" dirty="0"/>
          </a:p>
        </p:txBody>
      </p:sp>
      <p:sp>
        <p:nvSpPr>
          <p:cNvPr id="9" name="Retângulo 8"/>
          <p:cNvSpPr/>
          <p:nvPr/>
        </p:nvSpPr>
        <p:spPr>
          <a:xfrm>
            <a:off x="666750" y="1844084"/>
            <a:ext cx="7614744" cy="2308324"/>
          </a:xfrm>
          <a:prstGeom prst="rect">
            <a:avLst/>
          </a:prstGeom>
        </p:spPr>
        <p:txBody>
          <a:bodyPr wrap="square">
            <a:spAutoFit/>
          </a:bodyPr>
          <a:lstStyle/>
          <a:p>
            <a:r>
              <a:rPr lang="pt-BR" b="1" dirty="0" smtClean="0"/>
              <a:t>Sugestão de Melhorias:</a:t>
            </a:r>
          </a:p>
          <a:p>
            <a:endParaRPr lang="pt-BR" b="1" dirty="0" smtClean="0"/>
          </a:p>
          <a:p>
            <a:r>
              <a:rPr lang="pt-BR" b="1" dirty="0" smtClean="0"/>
              <a:t>Projetos Vigentes</a:t>
            </a:r>
          </a:p>
          <a:p>
            <a:endParaRPr lang="pt-BR" b="1" dirty="0"/>
          </a:p>
          <a:p>
            <a:r>
              <a:rPr lang="pt-BR" dirty="0" smtClean="0"/>
              <a:t>RERRATIFICAÇÃO: Prazo para resposta da área técnica de até 30 dias após habilitação no sistema.</a:t>
            </a:r>
          </a:p>
          <a:p>
            <a:endParaRPr lang="pt-BR" dirty="0"/>
          </a:p>
          <a:p>
            <a:endParaRPr lang="pt-BR" dirty="0" smtClean="0"/>
          </a:p>
        </p:txBody>
      </p:sp>
      <p:sp>
        <p:nvSpPr>
          <p:cNvPr id="10" name="CaixaDeTexto 9"/>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4090854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15</a:t>
            </a:fld>
            <a:endParaRPr lang="en-US" dirty="0"/>
          </a:p>
        </p:txBody>
      </p:sp>
      <p:sp>
        <p:nvSpPr>
          <p:cNvPr id="8" name="Retângulo 7"/>
          <p:cNvSpPr/>
          <p:nvPr/>
        </p:nvSpPr>
        <p:spPr>
          <a:xfrm>
            <a:off x="666750" y="867177"/>
            <a:ext cx="7487064" cy="646331"/>
          </a:xfrm>
          <a:prstGeom prst="rect">
            <a:avLst/>
          </a:prstGeom>
        </p:spPr>
        <p:txBody>
          <a:bodyPr wrap="square">
            <a:spAutoFit/>
          </a:bodyPr>
          <a:lstStyle/>
          <a:p>
            <a:r>
              <a:rPr lang="pt-BR" dirty="0" smtClean="0"/>
              <a:t>Fato Consumado: </a:t>
            </a:r>
            <a:r>
              <a:rPr lang="pt-BR" b="1" dirty="0" smtClean="0"/>
              <a:t>Tratamento após negociações Confies e COPPE:</a:t>
            </a:r>
          </a:p>
          <a:p>
            <a:r>
              <a:rPr lang="pt-BR" b="1" dirty="0" smtClean="0">
                <a:solidFill>
                  <a:srgbClr val="FF0000"/>
                </a:solidFill>
              </a:rPr>
              <a:t>Tela SIGITEC</a:t>
            </a:r>
            <a:endParaRPr lang="pt-BR" dirty="0">
              <a:solidFill>
                <a:srgbClr val="FF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781050" y="1730376"/>
            <a:ext cx="7734300" cy="4991100"/>
          </a:xfrm>
          <a:prstGeom prst="rect">
            <a:avLst/>
          </a:prstGeom>
          <a:noFill/>
          <a:ln w="9525">
            <a:noFill/>
            <a:miter lim="800000"/>
            <a:headEnd/>
            <a:tailEnd/>
          </a:ln>
        </p:spPr>
      </p:pic>
      <p:sp>
        <p:nvSpPr>
          <p:cNvPr id="9" name="CaixaDeTexto 8"/>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16</a:t>
            </a:fld>
            <a:endParaRPr lang="en-US" dirty="0"/>
          </a:p>
        </p:txBody>
      </p:sp>
      <p:sp>
        <p:nvSpPr>
          <p:cNvPr id="8" name="Retângulo 7"/>
          <p:cNvSpPr/>
          <p:nvPr/>
        </p:nvSpPr>
        <p:spPr>
          <a:xfrm>
            <a:off x="666750" y="962179"/>
            <a:ext cx="7695661" cy="369332"/>
          </a:xfrm>
          <a:prstGeom prst="rect">
            <a:avLst/>
          </a:prstGeom>
        </p:spPr>
        <p:txBody>
          <a:bodyPr wrap="square">
            <a:spAutoFit/>
          </a:bodyPr>
          <a:lstStyle/>
          <a:p>
            <a:r>
              <a:rPr lang="pt-BR" dirty="0" smtClean="0"/>
              <a:t>Reformulação Financeira: </a:t>
            </a:r>
            <a:r>
              <a:rPr lang="pt-BR" b="1" dirty="0" smtClean="0"/>
              <a:t>Tratamento anterior as negociações Confies e COPPE:</a:t>
            </a:r>
          </a:p>
        </p:txBody>
      </p:sp>
      <p:pic>
        <p:nvPicPr>
          <p:cNvPr id="9" name="Picture 2"/>
          <p:cNvPicPr>
            <a:picLocks noChangeAspect="1" noChangeArrowheads="1"/>
          </p:cNvPicPr>
          <p:nvPr/>
        </p:nvPicPr>
        <p:blipFill>
          <a:blip r:embed="rId2" cstate="print"/>
          <a:srcRect/>
          <a:stretch>
            <a:fillRect/>
          </a:stretch>
        </p:blipFill>
        <p:spPr bwMode="auto">
          <a:xfrm>
            <a:off x="0" y="1932465"/>
            <a:ext cx="8993881" cy="3726744"/>
          </a:xfrm>
          <a:prstGeom prst="rect">
            <a:avLst/>
          </a:prstGeom>
          <a:noFill/>
          <a:ln w="9525">
            <a:noFill/>
            <a:miter lim="800000"/>
            <a:headEnd/>
            <a:tailEnd/>
          </a:ln>
        </p:spPr>
      </p:pic>
      <p:sp>
        <p:nvSpPr>
          <p:cNvPr id="12" name="CaixaDeTexto 11"/>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17</a:t>
            </a:fld>
            <a:endParaRPr lang="en-US" dirty="0"/>
          </a:p>
        </p:txBody>
      </p:sp>
      <p:sp>
        <p:nvSpPr>
          <p:cNvPr id="8" name="Retângulo 7"/>
          <p:cNvSpPr/>
          <p:nvPr/>
        </p:nvSpPr>
        <p:spPr>
          <a:xfrm>
            <a:off x="666750" y="982940"/>
            <a:ext cx="6495026" cy="369332"/>
          </a:xfrm>
          <a:prstGeom prst="rect">
            <a:avLst/>
          </a:prstGeom>
        </p:spPr>
        <p:txBody>
          <a:bodyPr wrap="square">
            <a:spAutoFit/>
          </a:bodyPr>
          <a:lstStyle/>
          <a:p>
            <a:r>
              <a:rPr lang="pt-BR" dirty="0" smtClean="0"/>
              <a:t>Reformulação Financeira: </a:t>
            </a:r>
            <a:r>
              <a:rPr lang="pt-BR" b="1" dirty="0" smtClean="0"/>
              <a:t>Tratamento após as negociações Confies:</a:t>
            </a:r>
          </a:p>
        </p:txBody>
      </p:sp>
      <p:pic>
        <p:nvPicPr>
          <p:cNvPr id="10" name="Picture 2"/>
          <p:cNvPicPr>
            <a:picLocks noChangeAspect="1" noChangeArrowheads="1"/>
          </p:cNvPicPr>
          <p:nvPr/>
        </p:nvPicPr>
        <p:blipFill>
          <a:blip r:embed="rId2" cstate="print"/>
          <a:srcRect/>
          <a:stretch>
            <a:fillRect/>
          </a:stretch>
        </p:blipFill>
        <p:spPr bwMode="auto">
          <a:xfrm>
            <a:off x="115616" y="1577395"/>
            <a:ext cx="8923283" cy="3562835"/>
          </a:xfrm>
          <a:prstGeom prst="rect">
            <a:avLst/>
          </a:prstGeom>
          <a:noFill/>
          <a:ln w="9525">
            <a:noFill/>
            <a:miter lim="800000"/>
            <a:headEnd/>
            <a:tailEnd/>
          </a:ln>
        </p:spPr>
      </p:pic>
      <p:sp>
        <p:nvSpPr>
          <p:cNvPr id="9" name="CaixaDeTexto 8"/>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18</a:t>
            </a:fld>
            <a:endParaRPr lang="en-US" dirty="0"/>
          </a:p>
        </p:txBody>
      </p:sp>
      <p:sp>
        <p:nvSpPr>
          <p:cNvPr id="8" name="Retângulo 7"/>
          <p:cNvSpPr/>
          <p:nvPr/>
        </p:nvSpPr>
        <p:spPr>
          <a:xfrm>
            <a:off x="666750" y="970489"/>
            <a:ext cx="4554082" cy="369332"/>
          </a:xfrm>
          <a:prstGeom prst="rect">
            <a:avLst/>
          </a:prstGeom>
        </p:spPr>
        <p:txBody>
          <a:bodyPr wrap="square">
            <a:spAutoFit/>
          </a:bodyPr>
          <a:lstStyle/>
          <a:p>
            <a:r>
              <a:rPr lang="pt-BR" dirty="0" smtClean="0"/>
              <a:t>Reformulação Financeira e Aditivo de Escopo:</a:t>
            </a:r>
            <a:endParaRPr lang="pt-BR" b="1" dirty="0" smtClean="0"/>
          </a:p>
        </p:txBody>
      </p:sp>
      <p:sp>
        <p:nvSpPr>
          <p:cNvPr id="3" name="CaixaDeTexto 2"/>
          <p:cNvSpPr txBox="1"/>
          <p:nvPr/>
        </p:nvSpPr>
        <p:spPr>
          <a:xfrm>
            <a:off x="666750" y="1374955"/>
            <a:ext cx="7981950" cy="1754326"/>
          </a:xfrm>
          <a:prstGeom prst="rect">
            <a:avLst/>
          </a:prstGeom>
          <a:noFill/>
        </p:spPr>
        <p:txBody>
          <a:bodyPr wrap="square" rtlCol="0">
            <a:spAutoFit/>
          </a:bodyPr>
          <a:lstStyle/>
          <a:p>
            <a:r>
              <a:rPr lang="pt-BR" dirty="0" smtClean="0"/>
              <a:t>Sugestão de melhorias:</a:t>
            </a:r>
          </a:p>
          <a:p>
            <a:endParaRPr lang="pt-BR" dirty="0"/>
          </a:p>
          <a:p>
            <a:r>
              <a:rPr lang="pt-BR" dirty="0" smtClean="0"/>
              <a:t>Mesmo tratamento para requisição de mudanças do tipo ESCOPO, porém, com até 30 dias para resposta técnica após habilitação</a:t>
            </a:r>
          </a:p>
          <a:p>
            <a:endParaRPr lang="pt-BR" dirty="0"/>
          </a:p>
          <a:p>
            <a:endParaRPr lang="pt-B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059" y="3129281"/>
            <a:ext cx="88963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33820736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19</a:t>
            </a:fld>
            <a:endParaRPr lang="en-US" dirty="0"/>
          </a:p>
        </p:txBody>
      </p:sp>
      <p:sp>
        <p:nvSpPr>
          <p:cNvPr id="8" name="Retângulo 7"/>
          <p:cNvSpPr/>
          <p:nvPr/>
        </p:nvSpPr>
        <p:spPr>
          <a:xfrm>
            <a:off x="666750" y="982940"/>
            <a:ext cx="4666226" cy="369332"/>
          </a:xfrm>
          <a:prstGeom prst="rect">
            <a:avLst/>
          </a:prstGeom>
        </p:spPr>
        <p:txBody>
          <a:bodyPr wrap="square">
            <a:spAutoFit/>
          </a:bodyPr>
          <a:lstStyle/>
          <a:p>
            <a:r>
              <a:rPr lang="pt-BR" dirty="0" smtClean="0"/>
              <a:t>Reformulação Financeira e Aditivo de Escopo:</a:t>
            </a:r>
            <a:endParaRPr lang="pt-BR" b="1" dirty="0" smtClean="0"/>
          </a:p>
        </p:txBody>
      </p:sp>
      <p:sp>
        <p:nvSpPr>
          <p:cNvPr id="3" name="CaixaDeTexto 2"/>
          <p:cNvSpPr txBox="1"/>
          <p:nvPr/>
        </p:nvSpPr>
        <p:spPr>
          <a:xfrm>
            <a:off x="666750" y="1550518"/>
            <a:ext cx="7981950" cy="369332"/>
          </a:xfrm>
          <a:prstGeom prst="rect">
            <a:avLst/>
          </a:prstGeom>
          <a:noFill/>
        </p:spPr>
        <p:txBody>
          <a:bodyPr wrap="square" rtlCol="0">
            <a:spAutoFit/>
          </a:bodyPr>
          <a:lstStyle/>
          <a:p>
            <a:r>
              <a:rPr lang="pt-BR" dirty="0" smtClean="0"/>
              <a:t>Sugestão de melhorias: Cenário ideal para projetos de </a:t>
            </a:r>
            <a:r>
              <a:rPr lang="pt-BR" dirty="0" err="1" smtClean="0"/>
              <a:t>P&amp;D</a:t>
            </a:r>
            <a:endParaRPr lang="pt-BR" dirty="0"/>
          </a:p>
        </p:txBody>
      </p:sp>
      <p:pic>
        <p:nvPicPr>
          <p:cNvPr id="44034" name="Picture 2"/>
          <p:cNvPicPr>
            <a:picLocks noChangeAspect="1" noChangeArrowheads="1"/>
          </p:cNvPicPr>
          <p:nvPr/>
        </p:nvPicPr>
        <p:blipFill>
          <a:blip r:embed="rId2" cstate="print"/>
          <a:srcRect/>
          <a:stretch>
            <a:fillRect/>
          </a:stretch>
        </p:blipFill>
        <p:spPr bwMode="auto">
          <a:xfrm>
            <a:off x="1089624" y="2204964"/>
            <a:ext cx="6956112" cy="2703467"/>
          </a:xfrm>
          <a:prstGeom prst="rect">
            <a:avLst/>
          </a:prstGeom>
          <a:noFill/>
          <a:ln w="9525">
            <a:noFill/>
            <a:miter lim="800000"/>
            <a:headEnd/>
            <a:tailEnd/>
          </a:ln>
        </p:spPr>
      </p:pic>
      <p:sp>
        <p:nvSpPr>
          <p:cNvPr id="9" name="CaixaDeTexto 8"/>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3382073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a:t>
            </a:fld>
            <a:endParaRPr lang="en-US" dirty="0"/>
          </a:p>
        </p:txBody>
      </p:sp>
      <p:sp>
        <p:nvSpPr>
          <p:cNvPr id="12" name="CaixaDeTexto 11"/>
          <p:cNvSpPr txBox="1"/>
          <p:nvPr/>
        </p:nvSpPr>
        <p:spPr>
          <a:xfrm>
            <a:off x="964077" y="1184694"/>
            <a:ext cx="7767145" cy="2585323"/>
          </a:xfrm>
          <a:prstGeom prst="rect">
            <a:avLst/>
          </a:prstGeom>
          <a:noFill/>
        </p:spPr>
        <p:txBody>
          <a:bodyPr wrap="square" rtlCol="0">
            <a:spAutoFit/>
          </a:bodyPr>
          <a:lstStyle/>
          <a:p>
            <a:r>
              <a:rPr lang="pt-BR" b="1" dirty="0" smtClean="0"/>
              <a:t>1ª Parte</a:t>
            </a:r>
          </a:p>
          <a:p>
            <a:pPr>
              <a:buFontTx/>
              <a:buChar char="-"/>
            </a:pPr>
            <a:endParaRPr lang="pt-BR" dirty="0"/>
          </a:p>
          <a:p>
            <a:pPr>
              <a:buFontTx/>
              <a:buChar char="-"/>
            </a:pPr>
            <a:r>
              <a:rPr lang="pt-BR" dirty="0" smtClean="0"/>
              <a:t> Principais </a:t>
            </a:r>
            <a:r>
              <a:rPr lang="pt-BR" dirty="0" smtClean="0"/>
              <a:t>mudanças e sugestões de melhorias – Gestão de Projetos;</a:t>
            </a:r>
          </a:p>
          <a:p>
            <a:pPr>
              <a:buFontTx/>
              <a:buChar char="-"/>
            </a:pPr>
            <a:endParaRPr lang="pt-BR" dirty="0"/>
          </a:p>
          <a:p>
            <a:r>
              <a:rPr lang="pt-BR" b="1" dirty="0" smtClean="0"/>
              <a:t>2ª Parte</a:t>
            </a:r>
          </a:p>
          <a:p>
            <a:endParaRPr lang="pt-BR" dirty="0"/>
          </a:p>
          <a:p>
            <a:r>
              <a:rPr lang="pt-BR" dirty="0" smtClean="0"/>
              <a:t>Mesa Operacional com as Fundações Participantes:</a:t>
            </a:r>
          </a:p>
          <a:p>
            <a:endParaRPr lang="pt-BR" dirty="0"/>
          </a:p>
          <a:p>
            <a:r>
              <a:rPr lang="pt-BR" dirty="0" smtClean="0"/>
              <a:t>- Propostas, Gestão de Projetos e Prestação de Contas</a:t>
            </a:r>
            <a:endParaRPr lang="pt-BR" dirty="0"/>
          </a:p>
        </p:txBody>
      </p:sp>
      <p:sp>
        <p:nvSpPr>
          <p:cNvPr id="7" name="CaixaDeTexto 6"/>
          <p:cNvSpPr txBox="1"/>
          <p:nvPr/>
        </p:nvSpPr>
        <p:spPr>
          <a:xfrm>
            <a:off x="446194" y="291035"/>
            <a:ext cx="7598979" cy="800219"/>
          </a:xfrm>
          <a:prstGeom prst="rect">
            <a:avLst/>
          </a:prstGeom>
          <a:noFill/>
        </p:spPr>
        <p:txBody>
          <a:bodyPr wrap="square" rtlCol="0">
            <a:spAutoFit/>
          </a:bodyPr>
          <a:lstStyle/>
          <a:p>
            <a:pPr algn="ctr"/>
            <a:r>
              <a:rPr lang="pt-BR" sz="2800" b="1" dirty="0" smtClean="0">
                <a:solidFill>
                  <a:schemeClr val="accent1"/>
                </a:solidFill>
              </a:rPr>
              <a:t>Mudanças na Gestão dos Projetos Petrobras</a:t>
            </a:r>
          </a:p>
          <a:p>
            <a:endParaRPr lang="pt-BR"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20</a:t>
            </a:fld>
            <a:endParaRPr lang="en-US" dirty="0"/>
          </a:p>
        </p:txBody>
      </p:sp>
      <p:sp>
        <p:nvSpPr>
          <p:cNvPr id="8" name="Retângulo 7"/>
          <p:cNvSpPr/>
          <p:nvPr/>
        </p:nvSpPr>
        <p:spPr>
          <a:xfrm>
            <a:off x="666750" y="879201"/>
            <a:ext cx="3691441" cy="369332"/>
          </a:xfrm>
          <a:prstGeom prst="rect">
            <a:avLst/>
          </a:prstGeom>
        </p:spPr>
        <p:txBody>
          <a:bodyPr wrap="square">
            <a:spAutoFit/>
          </a:bodyPr>
          <a:lstStyle/>
          <a:p>
            <a:r>
              <a:rPr lang="pt-BR" b="1" dirty="0" smtClean="0"/>
              <a:t>Despesas Acessórias de Importação:</a:t>
            </a:r>
          </a:p>
        </p:txBody>
      </p:sp>
      <p:sp>
        <p:nvSpPr>
          <p:cNvPr id="9" name="CaixaDeTexto 8"/>
          <p:cNvSpPr txBox="1"/>
          <p:nvPr/>
        </p:nvSpPr>
        <p:spPr>
          <a:xfrm>
            <a:off x="666750" y="1433199"/>
            <a:ext cx="5400600" cy="369332"/>
          </a:xfrm>
          <a:prstGeom prst="rect">
            <a:avLst/>
          </a:prstGeom>
          <a:noFill/>
        </p:spPr>
        <p:txBody>
          <a:bodyPr wrap="square" rtlCol="0">
            <a:spAutoFit/>
          </a:bodyPr>
          <a:lstStyle/>
          <a:p>
            <a:r>
              <a:rPr lang="pt-BR" dirty="0" smtClean="0"/>
              <a:t>Regulamento Técnico ANP Nº 3/2015</a:t>
            </a:r>
            <a:endParaRPr lang="pt-BR" dirty="0"/>
          </a:p>
        </p:txBody>
      </p:sp>
      <p:pic>
        <p:nvPicPr>
          <p:cNvPr id="12" name="Picture 2"/>
          <p:cNvPicPr>
            <a:picLocks noChangeAspect="1" noChangeArrowheads="1"/>
          </p:cNvPicPr>
          <p:nvPr/>
        </p:nvPicPr>
        <p:blipFill>
          <a:blip r:embed="rId2" cstate="print"/>
          <a:srcRect/>
          <a:stretch>
            <a:fillRect/>
          </a:stretch>
        </p:blipFill>
        <p:spPr bwMode="auto">
          <a:xfrm>
            <a:off x="786355" y="1920281"/>
            <a:ext cx="7359768" cy="4618632"/>
          </a:xfrm>
          <a:prstGeom prst="rect">
            <a:avLst/>
          </a:prstGeom>
          <a:noFill/>
          <a:ln w="9525">
            <a:noFill/>
            <a:miter lim="800000"/>
            <a:headEnd/>
            <a:tailEnd/>
          </a:ln>
        </p:spPr>
      </p:pic>
      <p:sp>
        <p:nvSpPr>
          <p:cNvPr id="10" name="CaixaDeTexto 9"/>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21</a:t>
            </a:fld>
            <a:endParaRPr lang="en-US" dirty="0"/>
          </a:p>
        </p:txBody>
      </p:sp>
      <p:sp>
        <p:nvSpPr>
          <p:cNvPr id="10" name="CaixaDeTexto 9"/>
          <p:cNvSpPr txBox="1"/>
          <p:nvPr/>
        </p:nvSpPr>
        <p:spPr>
          <a:xfrm>
            <a:off x="666750" y="1826149"/>
            <a:ext cx="8254512" cy="2031325"/>
          </a:xfrm>
          <a:prstGeom prst="rect">
            <a:avLst/>
          </a:prstGeom>
          <a:noFill/>
        </p:spPr>
        <p:txBody>
          <a:bodyPr wrap="square" rtlCol="0">
            <a:spAutoFit/>
          </a:bodyPr>
          <a:lstStyle/>
          <a:p>
            <a:r>
              <a:rPr lang="pt-BR" dirty="0" smtClean="0"/>
              <a:t>Após tratativas com CONFIES e COPPE:</a:t>
            </a:r>
          </a:p>
          <a:p>
            <a:endParaRPr lang="pt-BR" dirty="0" smtClean="0"/>
          </a:p>
          <a:p>
            <a:r>
              <a:rPr lang="pt-BR" dirty="0" smtClean="0"/>
              <a:t>Mesmo com a restrição ANP de 20% para despesas acessórias de importação, CENPES entende como premissa e comprovando as despesas, serão aceitos os valores acima dos 20%. Porém, como inserir no SIGITEC?</a:t>
            </a:r>
          </a:p>
          <a:p>
            <a:endParaRPr lang="pt-BR" dirty="0"/>
          </a:p>
          <a:p>
            <a:endParaRPr lang="pt-BR" dirty="0"/>
          </a:p>
        </p:txBody>
      </p:sp>
      <p:sp>
        <p:nvSpPr>
          <p:cNvPr id="9" name="Retângulo 8"/>
          <p:cNvSpPr/>
          <p:nvPr/>
        </p:nvSpPr>
        <p:spPr>
          <a:xfrm>
            <a:off x="666750" y="989046"/>
            <a:ext cx="3691441" cy="369332"/>
          </a:xfrm>
          <a:prstGeom prst="rect">
            <a:avLst/>
          </a:prstGeom>
        </p:spPr>
        <p:txBody>
          <a:bodyPr wrap="square">
            <a:spAutoFit/>
          </a:bodyPr>
          <a:lstStyle/>
          <a:p>
            <a:r>
              <a:rPr lang="pt-BR" b="1" dirty="0" smtClean="0"/>
              <a:t>Despesas Acessórias de Importação:</a:t>
            </a:r>
          </a:p>
        </p:txBody>
      </p:sp>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22</a:t>
            </a:fld>
            <a:endParaRPr lang="en-US" dirty="0"/>
          </a:p>
        </p:txBody>
      </p:sp>
      <p:sp>
        <p:nvSpPr>
          <p:cNvPr id="8" name="Retângulo 7"/>
          <p:cNvSpPr/>
          <p:nvPr/>
        </p:nvSpPr>
        <p:spPr>
          <a:xfrm>
            <a:off x="666750" y="998192"/>
            <a:ext cx="4486143" cy="369332"/>
          </a:xfrm>
          <a:prstGeom prst="rect">
            <a:avLst/>
          </a:prstGeom>
        </p:spPr>
        <p:txBody>
          <a:bodyPr wrap="square">
            <a:spAutoFit/>
          </a:bodyPr>
          <a:lstStyle/>
          <a:p>
            <a:r>
              <a:rPr lang="pt-BR" b="1" dirty="0" smtClean="0"/>
              <a:t>Complemento da DOA com Rendimentos</a:t>
            </a:r>
          </a:p>
        </p:txBody>
      </p:sp>
      <p:sp>
        <p:nvSpPr>
          <p:cNvPr id="10" name="CaixaDeTexto 9"/>
          <p:cNvSpPr txBox="1"/>
          <p:nvPr/>
        </p:nvSpPr>
        <p:spPr>
          <a:xfrm>
            <a:off x="666750" y="1475101"/>
            <a:ext cx="7888005" cy="2031325"/>
          </a:xfrm>
          <a:prstGeom prst="rect">
            <a:avLst/>
          </a:prstGeom>
          <a:noFill/>
        </p:spPr>
        <p:txBody>
          <a:bodyPr wrap="square" rtlCol="0">
            <a:spAutoFit/>
          </a:bodyPr>
          <a:lstStyle/>
          <a:p>
            <a:r>
              <a:rPr lang="pt-BR" dirty="0" smtClean="0"/>
              <a:t>Após tratativas com CONFIES e COPPE:</a:t>
            </a:r>
          </a:p>
          <a:p>
            <a:endParaRPr lang="pt-BR" dirty="0" smtClean="0"/>
          </a:p>
          <a:p>
            <a:r>
              <a:rPr lang="pt-BR" dirty="0" smtClean="0"/>
              <a:t>Em reformulação Financeira com utilização de rendimentos, está autorizado para fins de complemento de DOA, retirada de 5% dos valores solicitados.</a:t>
            </a:r>
          </a:p>
          <a:p>
            <a:endParaRPr lang="pt-BR" dirty="0"/>
          </a:p>
          <a:p>
            <a:endParaRPr lang="pt-B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4151" y="2851435"/>
            <a:ext cx="5409842" cy="368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496578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23</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9" name="CaixaDeTexto 8"/>
          <p:cNvSpPr txBox="1"/>
          <p:nvPr/>
        </p:nvSpPr>
        <p:spPr>
          <a:xfrm>
            <a:off x="730841" y="2272129"/>
            <a:ext cx="7524328" cy="4585871"/>
          </a:xfrm>
          <a:prstGeom prst="rect">
            <a:avLst/>
          </a:prstGeom>
          <a:noFill/>
        </p:spPr>
        <p:txBody>
          <a:bodyPr wrap="square" rtlCol="0">
            <a:spAutoFit/>
          </a:bodyPr>
          <a:lstStyle/>
          <a:p>
            <a:endParaRPr lang="pt-BR" dirty="0" smtClean="0"/>
          </a:p>
          <a:p>
            <a:pPr algn="ctr"/>
            <a:r>
              <a:rPr lang="pt-BR" sz="3200" b="1" dirty="0" smtClean="0"/>
              <a:t>Documentação Comprobatória para Prestação de Contas</a:t>
            </a:r>
          </a:p>
          <a:p>
            <a:pPr algn="ctr"/>
            <a:endParaRPr lang="pt-BR" sz="3200" b="1" dirty="0"/>
          </a:p>
          <a:p>
            <a:pPr algn="ctr"/>
            <a:r>
              <a:rPr lang="pt-BR" sz="3200" b="1" dirty="0" smtClean="0"/>
              <a:t>Parte 02</a:t>
            </a:r>
          </a:p>
          <a:p>
            <a:pPr algn="ctr"/>
            <a:endParaRPr lang="pt-BR" sz="3200" b="1" dirty="0" smtClean="0"/>
          </a:p>
          <a:p>
            <a:endParaRPr lang="pt-BR" sz="3200" b="1" dirty="0" smtClean="0"/>
          </a:p>
          <a:p>
            <a:pPr>
              <a:buFont typeface="Arial" charset="0"/>
              <a:buChar char="•"/>
            </a:pPr>
            <a:endParaRPr lang="pt-BR" sz="3200" b="1" dirty="0" smtClean="0"/>
          </a:p>
          <a:p>
            <a:pPr>
              <a:buFont typeface="Arial" charset="0"/>
              <a:buChar char="•"/>
            </a:pPr>
            <a:endParaRPr lang="pt-BR" sz="3200" b="1" dirty="0" smtClean="0"/>
          </a:p>
          <a:p>
            <a:endParaRPr lang="pt-BR" b="1" dirty="0" smtClean="0"/>
          </a:p>
        </p:txBody>
      </p:sp>
      <p:sp>
        <p:nvSpPr>
          <p:cNvPr id="10" name="CaixaDeTexto 9"/>
          <p:cNvSpPr txBox="1"/>
          <p:nvPr/>
        </p:nvSpPr>
        <p:spPr>
          <a:xfrm>
            <a:off x="730841" y="771788"/>
            <a:ext cx="8140820" cy="584775"/>
          </a:xfrm>
          <a:prstGeom prst="rect">
            <a:avLst/>
          </a:prstGeom>
          <a:noFill/>
        </p:spPr>
        <p:txBody>
          <a:bodyPr wrap="square" rtlCol="0">
            <a:spAutoFit/>
          </a:bodyPr>
          <a:lstStyle/>
          <a:p>
            <a:r>
              <a:rPr lang="pt-BR" sz="32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24</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941065"/>
            <a:ext cx="4571994" cy="1200329"/>
          </a:xfrm>
          <a:prstGeom prst="rect">
            <a:avLst/>
          </a:prstGeom>
          <a:noFill/>
        </p:spPr>
        <p:txBody>
          <a:bodyPr wrap="square" rtlCol="0">
            <a:spAutoFit/>
          </a:bodyPr>
          <a:lstStyle/>
          <a:p>
            <a:r>
              <a:rPr lang="pt-BR" b="1" dirty="0" smtClean="0"/>
              <a:t>Manual de Convênios CENPES</a:t>
            </a:r>
          </a:p>
          <a:p>
            <a:endParaRPr lang="pt-BR" dirty="0"/>
          </a:p>
          <a:p>
            <a:r>
              <a:rPr lang="pt-BR" dirty="0"/>
              <a:t>Diárias:</a:t>
            </a:r>
          </a:p>
          <a:p>
            <a:endParaRPr lang="pt-BR" dirty="0" smtClean="0"/>
          </a:p>
        </p:txBody>
      </p:sp>
      <p:pic>
        <p:nvPicPr>
          <p:cNvPr id="2050" name="Picture 2"/>
          <p:cNvPicPr>
            <a:picLocks noChangeAspect="1" noChangeArrowheads="1"/>
          </p:cNvPicPr>
          <p:nvPr/>
        </p:nvPicPr>
        <p:blipFill>
          <a:blip r:embed="rId2" cstate="print"/>
          <a:srcRect/>
          <a:stretch>
            <a:fillRect/>
          </a:stretch>
        </p:blipFill>
        <p:spPr bwMode="auto">
          <a:xfrm>
            <a:off x="666750" y="2010849"/>
            <a:ext cx="7467600" cy="2867025"/>
          </a:xfrm>
          <a:prstGeom prst="rect">
            <a:avLst/>
          </a:prstGeom>
          <a:noFill/>
          <a:ln w="9525">
            <a:noFill/>
            <a:miter lim="800000"/>
            <a:headEnd/>
            <a:tailEnd/>
          </a:ln>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25</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90607"/>
            <a:ext cx="4571994" cy="369332"/>
          </a:xfrm>
          <a:prstGeom prst="rect">
            <a:avLst/>
          </a:prstGeom>
          <a:noFill/>
        </p:spPr>
        <p:txBody>
          <a:bodyPr wrap="square" rtlCol="0">
            <a:spAutoFit/>
          </a:bodyPr>
          <a:lstStyle/>
          <a:p>
            <a:r>
              <a:rPr lang="pt-BR" b="1" dirty="0" smtClean="0"/>
              <a:t>Diárias: Documentação Comprobatória</a:t>
            </a:r>
          </a:p>
        </p:txBody>
      </p:sp>
      <p:pic>
        <p:nvPicPr>
          <p:cNvPr id="9" name="Picture 2"/>
          <p:cNvPicPr>
            <a:picLocks noChangeAspect="1" noChangeArrowheads="1"/>
          </p:cNvPicPr>
          <p:nvPr/>
        </p:nvPicPr>
        <p:blipFill>
          <a:blip r:embed="rId2" cstate="print"/>
          <a:srcRect/>
          <a:stretch>
            <a:fillRect/>
          </a:stretch>
        </p:blipFill>
        <p:spPr bwMode="auto">
          <a:xfrm>
            <a:off x="666750" y="1413827"/>
            <a:ext cx="3518568" cy="5029953"/>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4466239" y="2000922"/>
            <a:ext cx="4246804" cy="3603348"/>
          </a:xfrm>
          <a:prstGeom prst="rect">
            <a:avLst/>
          </a:prstGeom>
          <a:noFill/>
          <a:ln w="9525">
            <a:noFill/>
            <a:miter lim="800000"/>
            <a:headEnd/>
            <a:tailEnd/>
          </a:ln>
        </p:spPr>
      </p:pic>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26</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941065"/>
            <a:ext cx="4571994" cy="369332"/>
          </a:xfrm>
          <a:prstGeom prst="rect">
            <a:avLst/>
          </a:prstGeom>
          <a:noFill/>
        </p:spPr>
        <p:txBody>
          <a:bodyPr wrap="square" rtlCol="0">
            <a:spAutoFit/>
          </a:bodyPr>
          <a:lstStyle/>
          <a:p>
            <a:r>
              <a:rPr lang="pt-BR" b="1" dirty="0" smtClean="0"/>
              <a:t>Passagens: Manual de Convênios CENPES</a:t>
            </a:r>
          </a:p>
        </p:txBody>
      </p:sp>
      <p:pic>
        <p:nvPicPr>
          <p:cNvPr id="3074" name="Picture 2"/>
          <p:cNvPicPr>
            <a:picLocks noChangeAspect="1" noChangeArrowheads="1"/>
          </p:cNvPicPr>
          <p:nvPr/>
        </p:nvPicPr>
        <p:blipFill>
          <a:blip r:embed="rId2" cstate="print"/>
          <a:srcRect/>
          <a:stretch>
            <a:fillRect/>
          </a:stretch>
        </p:blipFill>
        <p:spPr bwMode="auto">
          <a:xfrm>
            <a:off x="796916" y="1760965"/>
            <a:ext cx="7553325" cy="3638550"/>
          </a:xfrm>
          <a:prstGeom prst="rect">
            <a:avLst/>
          </a:prstGeom>
          <a:noFill/>
          <a:ln w="9525">
            <a:noFill/>
            <a:miter lim="800000"/>
            <a:headEnd/>
            <a:tailEnd/>
          </a:ln>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27</a:t>
            </a:fld>
            <a:endParaRPr lang="en-US" dirty="0"/>
          </a:p>
        </p:txBody>
      </p:sp>
      <p:sp>
        <p:nvSpPr>
          <p:cNvPr id="8" name="Retângulo 7"/>
          <p:cNvSpPr/>
          <p:nvPr/>
        </p:nvSpPr>
        <p:spPr>
          <a:xfrm>
            <a:off x="350121" y="860462"/>
            <a:ext cx="7730089" cy="369332"/>
          </a:xfrm>
          <a:prstGeom prst="rect">
            <a:avLst/>
          </a:prstGeom>
        </p:spPr>
        <p:txBody>
          <a:bodyPr wrap="square">
            <a:spAutoFit/>
          </a:bodyPr>
          <a:lstStyle/>
          <a:p>
            <a:endParaRPr lang="pt-BR" b="1" dirty="0" smtClean="0"/>
          </a:p>
        </p:txBody>
      </p:sp>
      <p:pic>
        <p:nvPicPr>
          <p:cNvPr id="9" name="Picture 2"/>
          <p:cNvPicPr>
            <a:picLocks noChangeAspect="1" noChangeArrowheads="1"/>
          </p:cNvPicPr>
          <p:nvPr/>
        </p:nvPicPr>
        <p:blipFill>
          <a:blip r:embed="rId2" cstate="print"/>
          <a:srcRect/>
          <a:stretch>
            <a:fillRect/>
          </a:stretch>
        </p:blipFill>
        <p:spPr bwMode="auto">
          <a:xfrm>
            <a:off x="4983147" y="1383682"/>
            <a:ext cx="3282582" cy="4775374"/>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a:stretch>
            <a:fillRect/>
          </a:stretch>
        </p:blipFill>
        <p:spPr bwMode="auto">
          <a:xfrm>
            <a:off x="666750" y="1376588"/>
            <a:ext cx="3193496" cy="4789562"/>
          </a:xfrm>
          <a:prstGeom prst="rect">
            <a:avLst/>
          </a:prstGeom>
          <a:noFill/>
          <a:ln w="9525">
            <a:noFill/>
            <a:miter lim="800000"/>
            <a:headEnd/>
            <a:tailEnd/>
          </a:ln>
        </p:spPr>
      </p:pic>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
        <p:nvSpPr>
          <p:cNvPr id="14" name="CaixaDeTexto 13"/>
          <p:cNvSpPr txBox="1"/>
          <p:nvPr/>
        </p:nvSpPr>
        <p:spPr>
          <a:xfrm>
            <a:off x="666750" y="933592"/>
            <a:ext cx="4571994" cy="369332"/>
          </a:xfrm>
          <a:prstGeom prst="rect">
            <a:avLst/>
          </a:prstGeom>
          <a:noFill/>
        </p:spPr>
        <p:txBody>
          <a:bodyPr wrap="square" rtlCol="0">
            <a:spAutoFit/>
          </a:bodyPr>
          <a:lstStyle/>
          <a:p>
            <a:r>
              <a:rPr lang="pt-BR" b="1" dirty="0" smtClean="0"/>
              <a:t>Passagens: Documentação Comprobatória</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28</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933592"/>
            <a:ext cx="4571994" cy="369332"/>
          </a:xfrm>
          <a:prstGeom prst="rect">
            <a:avLst/>
          </a:prstGeom>
          <a:noFill/>
        </p:spPr>
        <p:txBody>
          <a:bodyPr wrap="square" rtlCol="0">
            <a:spAutoFit/>
          </a:bodyPr>
          <a:lstStyle/>
          <a:p>
            <a:r>
              <a:rPr lang="pt-BR" b="1" dirty="0" smtClean="0"/>
              <a:t>Passagens: Documentação Comprobatória</a:t>
            </a:r>
          </a:p>
        </p:txBody>
      </p:sp>
      <p:pic>
        <p:nvPicPr>
          <p:cNvPr id="13" name="Picture 2"/>
          <p:cNvPicPr>
            <a:picLocks noChangeAspect="1" noChangeArrowheads="1"/>
          </p:cNvPicPr>
          <p:nvPr/>
        </p:nvPicPr>
        <p:blipFill>
          <a:blip r:embed="rId2" cstate="print"/>
          <a:srcRect/>
          <a:stretch>
            <a:fillRect/>
          </a:stretch>
        </p:blipFill>
        <p:spPr bwMode="auto">
          <a:xfrm>
            <a:off x="4805988" y="1704145"/>
            <a:ext cx="3006888" cy="4921864"/>
          </a:xfrm>
          <a:prstGeom prst="rect">
            <a:avLst/>
          </a:prstGeom>
          <a:noFill/>
          <a:ln w="9525">
            <a:noFill/>
            <a:miter lim="800000"/>
            <a:headEnd/>
            <a:tailEnd/>
          </a:ln>
        </p:spPr>
      </p:pic>
      <p:pic>
        <p:nvPicPr>
          <p:cNvPr id="14" name="Picture 3"/>
          <p:cNvPicPr>
            <a:picLocks noChangeAspect="1" noChangeArrowheads="1"/>
          </p:cNvPicPr>
          <p:nvPr/>
        </p:nvPicPr>
        <p:blipFill>
          <a:blip r:embed="rId3" cstate="print"/>
          <a:srcRect/>
          <a:stretch>
            <a:fillRect/>
          </a:stretch>
        </p:blipFill>
        <p:spPr bwMode="auto">
          <a:xfrm>
            <a:off x="666750" y="1470159"/>
            <a:ext cx="3077038" cy="4886192"/>
          </a:xfrm>
          <a:prstGeom prst="rect">
            <a:avLst/>
          </a:prstGeom>
          <a:noFill/>
          <a:ln w="9525">
            <a:noFill/>
            <a:miter lim="800000"/>
            <a:headEnd/>
            <a:tailEnd/>
          </a:ln>
        </p:spPr>
      </p:pic>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29</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70560" y="879510"/>
            <a:ext cx="6621511" cy="646331"/>
          </a:xfrm>
          <a:prstGeom prst="rect">
            <a:avLst/>
          </a:prstGeom>
          <a:noFill/>
        </p:spPr>
        <p:txBody>
          <a:bodyPr wrap="square" rtlCol="0">
            <a:spAutoFit/>
          </a:bodyPr>
          <a:lstStyle/>
          <a:p>
            <a:r>
              <a:rPr lang="pt-BR" b="1" dirty="0"/>
              <a:t>Manual de Convênios CENPES</a:t>
            </a:r>
          </a:p>
          <a:p>
            <a:r>
              <a:rPr lang="pt-BR" dirty="0" smtClean="0"/>
              <a:t>Material de Consumo, Serviços e Permanente</a:t>
            </a:r>
          </a:p>
        </p:txBody>
      </p:sp>
      <p:pic>
        <p:nvPicPr>
          <p:cNvPr id="4098" name="Picture 2"/>
          <p:cNvPicPr>
            <a:picLocks noChangeAspect="1" noChangeArrowheads="1"/>
          </p:cNvPicPr>
          <p:nvPr/>
        </p:nvPicPr>
        <p:blipFill>
          <a:blip r:embed="rId2" cstate="print"/>
          <a:srcRect/>
          <a:stretch>
            <a:fillRect/>
          </a:stretch>
        </p:blipFill>
        <p:spPr bwMode="auto">
          <a:xfrm>
            <a:off x="674304" y="1606085"/>
            <a:ext cx="7591425" cy="3552825"/>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708626" y="5239155"/>
            <a:ext cx="7515225" cy="1238250"/>
          </a:xfrm>
          <a:prstGeom prst="rect">
            <a:avLst/>
          </a:prstGeom>
          <a:noFill/>
          <a:ln w="9525">
            <a:noFill/>
            <a:miter lim="800000"/>
            <a:headEnd/>
            <a:tailEnd/>
          </a:ln>
        </p:spPr>
      </p:pic>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a:t>
            </a:fld>
            <a:endParaRPr lang="en-US" dirty="0"/>
          </a:p>
        </p:txBody>
      </p:sp>
      <p:sp>
        <p:nvSpPr>
          <p:cNvPr id="21" name="CaixaDeTexto 20"/>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22" name="Retângulo 21"/>
          <p:cNvSpPr/>
          <p:nvPr/>
        </p:nvSpPr>
        <p:spPr>
          <a:xfrm>
            <a:off x="666750" y="891199"/>
            <a:ext cx="3131388" cy="400110"/>
          </a:xfrm>
          <a:prstGeom prst="rect">
            <a:avLst/>
          </a:prstGeom>
        </p:spPr>
        <p:txBody>
          <a:bodyPr wrap="square">
            <a:spAutoFit/>
          </a:bodyPr>
          <a:lstStyle/>
          <a:p>
            <a:r>
              <a:rPr lang="pt-BR" sz="2000" b="1" dirty="0" smtClean="0"/>
              <a:t>Elaboração de propostas</a:t>
            </a:r>
            <a:endParaRPr lang="pt-BR" sz="2000" b="1" dirty="0"/>
          </a:p>
        </p:txBody>
      </p:sp>
      <p:sp>
        <p:nvSpPr>
          <p:cNvPr id="2" name="CaixaDeTexto 1"/>
          <p:cNvSpPr txBox="1"/>
          <p:nvPr/>
        </p:nvSpPr>
        <p:spPr>
          <a:xfrm>
            <a:off x="164123" y="1291309"/>
            <a:ext cx="8897815" cy="5755422"/>
          </a:xfrm>
          <a:prstGeom prst="rect">
            <a:avLst/>
          </a:prstGeom>
          <a:noFill/>
        </p:spPr>
        <p:txBody>
          <a:bodyPr wrap="square" rtlCol="0">
            <a:spAutoFit/>
          </a:bodyPr>
          <a:lstStyle/>
          <a:p>
            <a:r>
              <a:rPr lang="pt-BR" sz="1600" b="1" u="sng" dirty="0"/>
              <a:t>1. "Remuneração" por Hora</a:t>
            </a:r>
            <a:r>
              <a:rPr lang="pt-BR" sz="1600" b="1" u="sng" dirty="0" smtClean="0"/>
              <a:t>: </a:t>
            </a:r>
            <a:r>
              <a:rPr lang="pt-BR" sz="1600" b="1" u="sng" dirty="0" smtClean="0">
                <a:solidFill>
                  <a:srgbClr val="FF0000"/>
                </a:solidFill>
              </a:rPr>
              <a:t>(FONTE: Investimento Externo – Petrobras)</a:t>
            </a:r>
            <a:r>
              <a:rPr lang="pt-BR" sz="1600" dirty="0"/>
              <a:t/>
            </a:r>
            <a:br>
              <a:rPr lang="pt-BR" sz="1600" dirty="0"/>
            </a:br>
            <a:r>
              <a:rPr lang="pt-BR" sz="1600" dirty="0"/>
              <a:t/>
            </a:r>
            <a:br>
              <a:rPr lang="pt-BR" sz="1600" dirty="0"/>
            </a:br>
            <a:r>
              <a:rPr lang="pt-BR" sz="1600" dirty="0"/>
              <a:t>1.1. Para subsidiar a definição dos valores a serem considerados para "remuneração" dos profissionais alocados em Termos de Cooperação (tanto vinculados quanto não vinculados) deverão ser usadas referências públicas, como tabelas dos institutos de pesquisa de salários, salários das Instituições de Ciência e Tecnologia (</a:t>
            </a:r>
            <a:r>
              <a:rPr lang="pt-BR" sz="1600" dirty="0" err="1"/>
              <a:t>ICTs</a:t>
            </a:r>
            <a:r>
              <a:rPr lang="pt-BR" sz="1600" dirty="0"/>
              <a:t>) ou tabela da associação de consultores de engenharia.</a:t>
            </a:r>
            <a:br>
              <a:rPr lang="pt-BR" sz="1600" dirty="0"/>
            </a:br>
            <a:r>
              <a:rPr lang="pt-BR" sz="1600" dirty="0"/>
              <a:t/>
            </a:r>
            <a:br>
              <a:rPr lang="pt-BR" sz="1600" dirty="0"/>
            </a:br>
            <a:r>
              <a:rPr lang="pt-BR" sz="1600" dirty="0"/>
              <a:t>1.2. Ao inserir no SIGITEC uma nova proposta de Termo de Cooperação (ou de aditivo), a ICT deverá colocar o valor para cada profissional, justificando-o, com base nas referências dispostas no item 1.5.</a:t>
            </a:r>
            <a:br>
              <a:rPr lang="pt-BR" sz="1600" dirty="0"/>
            </a:br>
            <a:r>
              <a:rPr lang="pt-BR" sz="1600" dirty="0"/>
              <a:t/>
            </a:r>
            <a:br>
              <a:rPr lang="pt-BR" sz="1600" dirty="0"/>
            </a:br>
            <a:r>
              <a:rPr lang="pt-BR" sz="1600" dirty="0"/>
              <a:t>1.3. O SIGITEC não terá mais uma tabela de referência e não fará alertas quanto aos valores inseridos.</a:t>
            </a:r>
            <a:br>
              <a:rPr lang="pt-BR" sz="1600" dirty="0"/>
            </a:br>
            <a:r>
              <a:rPr lang="pt-BR" sz="1600" dirty="0"/>
              <a:t/>
            </a:r>
            <a:br>
              <a:rPr lang="pt-BR" sz="1600" dirty="0"/>
            </a:br>
            <a:r>
              <a:rPr lang="pt-BR" sz="1600" dirty="0"/>
              <a:t>1.4. É responsabilidade do gerente da Petrobras (que detém a competência para assinar o Termo de Cooperação) aprovar os valores relacionados a cada profissional da equipe executora (assessorado pelo Interlocutor Técnico e pela Área de Contratação da Petrobras).</a:t>
            </a:r>
            <a:br>
              <a:rPr lang="pt-BR" sz="1600" dirty="0"/>
            </a:br>
            <a:r>
              <a:rPr lang="pt-BR" sz="1600" dirty="0"/>
              <a:t/>
            </a:r>
            <a:br>
              <a:rPr lang="pt-BR" sz="1600" dirty="0"/>
            </a:br>
            <a:r>
              <a:rPr lang="pt-BR" sz="1600" dirty="0"/>
              <a:t>1.5. Referências recomendadas (disponíveis na internet):</a:t>
            </a:r>
            <a:br>
              <a:rPr lang="pt-BR" sz="1600" dirty="0"/>
            </a:br>
            <a:endParaRPr lang="pt-BR" sz="1600" dirty="0"/>
          </a:p>
          <a:p>
            <a:r>
              <a:rPr lang="pt-BR" sz="1600" dirty="0"/>
              <a:t>Instituto de Pesquisa Datafolha</a:t>
            </a:r>
          </a:p>
          <a:p>
            <a:r>
              <a:rPr lang="pt-BR" sz="1600" dirty="0"/>
              <a:t>Site Nacional de Empregos (SINE)</a:t>
            </a:r>
          </a:p>
          <a:p>
            <a:r>
              <a:rPr lang="pt-BR" sz="1600" dirty="0"/>
              <a:t>Associação Brasileira do Consultores de Engenharia (ABCE)</a:t>
            </a:r>
          </a:p>
          <a:p>
            <a:r>
              <a:rPr lang="pt-BR" sz="1600" dirty="0"/>
              <a:t>Tabelas de salários das </a:t>
            </a:r>
            <a:r>
              <a:rPr lang="pt-BR" sz="1600" dirty="0" err="1"/>
              <a:t>ICTs</a:t>
            </a:r>
            <a:r>
              <a:rPr lang="pt-BR" sz="1600" dirty="0"/>
              <a:t> (UFRJ, USP, UNICAMP)</a:t>
            </a:r>
          </a:p>
          <a:p>
            <a:endParaRPr lang="pt-BR" sz="1600"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30</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783771" y="879511"/>
            <a:ext cx="6504490" cy="646331"/>
          </a:xfrm>
          <a:prstGeom prst="rect">
            <a:avLst/>
          </a:prstGeom>
          <a:noFill/>
        </p:spPr>
        <p:txBody>
          <a:bodyPr wrap="square" rtlCol="0">
            <a:spAutoFit/>
          </a:bodyPr>
          <a:lstStyle/>
          <a:p>
            <a:r>
              <a:rPr lang="pt-BR" b="1" dirty="0"/>
              <a:t>Documentação Comprobatória</a:t>
            </a:r>
            <a:r>
              <a:rPr lang="pt-BR" dirty="0"/>
              <a:t>:</a:t>
            </a:r>
          </a:p>
          <a:p>
            <a:r>
              <a:rPr lang="pt-BR" dirty="0" smtClean="0"/>
              <a:t>Material de Consumo, Serviços e Permanente</a:t>
            </a:r>
          </a:p>
        </p:txBody>
      </p:sp>
      <p:pic>
        <p:nvPicPr>
          <p:cNvPr id="13" name="Picture 2"/>
          <p:cNvPicPr>
            <a:picLocks noChangeAspect="1" noChangeArrowheads="1"/>
          </p:cNvPicPr>
          <p:nvPr/>
        </p:nvPicPr>
        <p:blipFill>
          <a:blip r:embed="rId2" cstate="print"/>
          <a:srcRect/>
          <a:stretch>
            <a:fillRect/>
          </a:stretch>
        </p:blipFill>
        <p:spPr bwMode="auto">
          <a:xfrm>
            <a:off x="446250" y="1802531"/>
            <a:ext cx="4109984" cy="465892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4419600" y="1556526"/>
            <a:ext cx="4095750" cy="5076825"/>
          </a:xfrm>
          <a:prstGeom prst="rect">
            <a:avLst/>
          </a:prstGeom>
          <a:noFill/>
          <a:ln w="9525">
            <a:noFill/>
            <a:miter lim="800000"/>
            <a:headEnd/>
            <a:tailEnd/>
          </a:ln>
        </p:spPr>
      </p:pic>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31</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796906"/>
            <a:ext cx="6621511" cy="923330"/>
          </a:xfrm>
          <a:prstGeom prst="rect">
            <a:avLst/>
          </a:prstGeom>
          <a:noFill/>
        </p:spPr>
        <p:txBody>
          <a:bodyPr wrap="square" rtlCol="0">
            <a:spAutoFit/>
          </a:bodyPr>
          <a:lstStyle/>
          <a:p>
            <a:r>
              <a:rPr lang="pt-BR" b="1" dirty="0"/>
              <a:t>Manual de Convênios CENPES</a:t>
            </a:r>
          </a:p>
          <a:p>
            <a:r>
              <a:rPr lang="pt-BR" dirty="0" smtClean="0"/>
              <a:t>Pessoal Não Vinculado – CLT </a:t>
            </a:r>
          </a:p>
          <a:p>
            <a:endParaRPr lang="pt-BR" dirty="0" smtClean="0">
              <a:solidFill>
                <a:srgbClr val="FF0000"/>
              </a:solidFill>
            </a:endParaRPr>
          </a:p>
        </p:txBody>
      </p:sp>
      <p:pic>
        <p:nvPicPr>
          <p:cNvPr id="2051" name="Picture 3"/>
          <p:cNvPicPr>
            <a:picLocks noChangeAspect="1" noChangeArrowheads="1"/>
          </p:cNvPicPr>
          <p:nvPr/>
        </p:nvPicPr>
        <p:blipFill>
          <a:blip r:embed="rId2" cstate="print"/>
          <a:srcRect/>
          <a:stretch>
            <a:fillRect/>
          </a:stretch>
        </p:blipFill>
        <p:spPr bwMode="auto">
          <a:xfrm>
            <a:off x="740228" y="1576299"/>
            <a:ext cx="6492573" cy="4592817"/>
          </a:xfrm>
          <a:prstGeom prst="rect">
            <a:avLst/>
          </a:prstGeom>
          <a:noFill/>
          <a:ln w="9525">
            <a:noFill/>
            <a:miter lim="800000"/>
            <a:headEnd/>
            <a:tailEnd/>
          </a:ln>
        </p:spPr>
      </p:pic>
      <p:sp>
        <p:nvSpPr>
          <p:cNvPr id="9" name="CaixaDeTexto 8"/>
          <p:cNvSpPr txBox="1"/>
          <p:nvPr/>
        </p:nvSpPr>
        <p:spPr>
          <a:xfrm>
            <a:off x="666750" y="46550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2039304" y="931269"/>
            <a:ext cx="4418646" cy="536315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BA9B540C-44DA-4F69-89C9-7C84606640D3}" type="slidenum">
              <a:rPr lang="en-US" smtClean="0"/>
              <a:pPr/>
              <a:t>32</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38848"/>
            <a:ext cx="6621511" cy="369332"/>
          </a:xfrm>
          <a:prstGeom prst="rect">
            <a:avLst/>
          </a:prstGeom>
          <a:noFill/>
        </p:spPr>
        <p:txBody>
          <a:bodyPr wrap="square" rtlCol="0">
            <a:spAutoFit/>
          </a:bodyPr>
          <a:lstStyle/>
          <a:p>
            <a:r>
              <a:rPr lang="pt-BR" dirty="0" smtClean="0"/>
              <a:t>Pessoal Não Vinculado – Composição dos Encargos</a:t>
            </a:r>
          </a:p>
        </p:txBody>
      </p:sp>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33</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792725"/>
            <a:ext cx="6621511" cy="369332"/>
          </a:xfrm>
          <a:prstGeom prst="rect">
            <a:avLst/>
          </a:prstGeom>
          <a:noFill/>
        </p:spPr>
        <p:txBody>
          <a:bodyPr wrap="square" rtlCol="0">
            <a:spAutoFit/>
          </a:bodyPr>
          <a:lstStyle/>
          <a:p>
            <a:r>
              <a:rPr lang="pt-BR" dirty="0" smtClean="0"/>
              <a:t>Pessoal Não Vinculado – Recibo Aberto</a:t>
            </a:r>
          </a:p>
        </p:txBody>
      </p:sp>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2" name="Imagem 1"/>
          <p:cNvPicPr>
            <a:picLocks noChangeAspect="1"/>
          </p:cNvPicPr>
          <p:nvPr/>
        </p:nvPicPr>
        <p:blipFill>
          <a:blip r:embed="rId2"/>
          <a:stretch>
            <a:fillRect/>
          </a:stretch>
        </p:blipFill>
        <p:spPr>
          <a:xfrm>
            <a:off x="1116589" y="1402730"/>
            <a:ext cx="6848475" cy="5229225"/>
          </a:xfrm>
          <a:prstGeom prst="rect">
            <a:avLst/>
          </a:prstGeom>
        </p:spPr>
      </p:pic>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34</a:t>
            </a:fld>
            <a:endParaRPr lang="en-US" dirty="0"/>
          </a:p>
        </p:txBody>
      </p:sp>
      <p:sp>
        <p:nvSpPr>
          <p:cNvPr id="10" name="CaixaDeTexto 9"/>
          <p:cNvSpPr txBox="1"/>
          <p:nvPr/>
        </p:nvSpPr>
        <p:spPr>
          <a:xfrm>
            <a:off x="666750" y="802173"/>
            <a:ext cx="6621511" cy="369332"/>
          </a:xfrm>
          <a:prstGeom prst="rect">
            <a:avLst/>
          </a:prstGeom>
          <a:noFill/>
        </p:spPr>
        <p:txBody>
          <a:bodyPr wrap="square" rtlCol="0">
            <a:spAutoFit/>
          </a:bodyPr>
          <a:lstStyle/>
          <a:p>
            <a:r>
              <a:rPr lang="pt-BR" dirty="0" smtClean="0"/>
              <a:t>Pessoal Não Vinculado – Relatório de Pagamento de Pessoal</a:t>
            </a:r>
          </a:p>
        </p:txBody>
      </p:sp>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2" name="Imagem 1"/>
          <p:cNvPicPr>
            <a:picLocks noChangeAspect="1"/>
          </p:cNvPicPr>
          <p:nvPr/>
        </p:nvPicPr>
        <p:blipFill>
          <a:blip r:embed="rId2"/>
          <a:stretch>
            <a:fillRect/>
          </a:stretch>
        </p:blipFill>
        <p:spPr>
          <a:xfrm>
            <a:off x="666750" y="1265149"/>
            <a:ext cx="7810500" cy="5372100"/>
          </a:xfrm>
          <a:prstGeom prst="rect">
            <a:avLst/>
          </a:prstGeom>
        </p:spPr>
      </p:pic>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35</a:t>
            </a:fld>
            <a:endParaRPr lang="en-US" dirty="0"/>
          </a:p>
        </p:txBody>
      </p:sp>
      <p:sp>
        <p:nvSpPr>
          <p:cNvPr id="10" name="CaixaDeTexto 9"/>
          <p:cNvSpPr txBox="1"/>
          <p:nvPr/>
        </p:nvSpPr>
        <p:spPr>
          <a:xfrm>
            <a:off x="666750" y="837493"/>
            <a:ext cx="7210092" cy="369332"/>
          </a:xfrm>
          <a:prstGeom prst="rect">
            <a:avLst/>
          </a:prstGeom>
          <a:noFill/>
        </p:spPr>
        <p:txBody>
          <a:bodyPr wrap="square" rtlCol="0">
            <a:spAutoFit/>
          </a:bodyPr>
          <a:lstStyle/>
          <a:p>
            <a:r>
              <a:rPr lang="pt-BR" dirty="0" smtClean="0"/>
              <a:t>Pessoal Não Vinculado – Comprovante de Crédito em conta (FEV-17)</a:t>
            </a:r>
          </a:p>
        </p:txBody>
      </p:sp>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2" name="Imagem 1"/>
          <p:cNvPicPr>
            <a:picLocks noChangeAspect="1"/>
          </p:cNvPicPr>
          <p:nvPr/>
        </p:nvPicPr>
        <p:blipFill>
          <a:blip r:embed="rId2"/>
          <a:stretch>
            <a:fillRect/>
          </a:stretch>
        </p:blipFill>
        <p:spPr>
          <a:xfrm>
            <a:off x="895350" y="1871662"/>
            <a:ext cx="7353300" cy="3114675"/>
          </a:xfrm>
          <a:prstGeom prst="rect">
            <a:avLst/>
          </a:prstGeom>
        </p:spPr>
      </p:pic>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36</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56650"/>
            <a:ext cx="7210092" cy="369332"/>
          </a:xfrm>
          <a:prstGeom prst="rect">
            <a:avLst/>
          </a:prstGeom>
          <a:noFill/>
        </p:spPr>
        <p:txBody>
          <a:bodyPr wrap="square" rtlCol="0">
            <a:spAutoFit/>
          </a:bodyPr>
          <a:lstStyle/>
          <a:p>
            <a:r>
              <a:rPr lang="pt-BR" dirty="0" smtClean="0"/>
              <a:t>Pessoal Não Vinculado – Recibo Fechado</a:t>
            </a:r>
          </a:p>
        </p:txBody>
      </p:sp>
      <p:pic>
        <p:nvPicPr>
          <p:cNvPr id="12" name="Picture 2"/>
          <p:cNvPicPr>
            <a:picLocks noChangeAspect="1" noChangeArrowheads="1"/>
          </p:cNvPicPr>
          <p:nvPr/>
        </p:nvPicPr>
        <p:blipFill>
          <a:blip r:embed="rId2" cstate="print"/>
          <a:srcRect/>
          <a:stretch>
            <a:fillRect/>
          </a:stretch>
        </p:blipFill>
        <p:spPr bwMode="auto">
          <a:xfrm>
            <a:off x="1932258" y="1544078"/>
            <a:ext cx="4525692" cy="5375224"/>
          </a:xfrm>
          <a:prstGeom prst="rect">
            <a:avLst/>
          </a:prstGeom>
          <a:noFill/>
          <a:ln w="9525">
            <a:noFill/>
            <a:miter lim="800000"/>
            <a:headEnd/>
            <a:tailEnd/>
          </a:ln>
        </p:spPr>
      </p:pic>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37</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37430"/>
            <a:ext cx="6621511" cy="646331"/>
          </a:xfrm>
          <a:prstGeom prst="rect">
            <a:avLst/>
          </a:prstGeom>
          <a:noFill/>
        </p:spPr>
        <p:txBody>
          <a:bodyPr wrap="square" rtlCol="0">
            <a:spAutoFit/>
          </a:bodyPr>
          <a:lstStyle/>
          <a:p>
            <a:r>
              <a:rPr lang="pt-BR" b="1" dirty="0"/>
              <a:t>Manual de Convênios CENPES</a:t>
            </a:r>
          </a:p>
          <a:p>
            <a:r>
              <a:rPr lang="pt-BR" dirty="0" smtClean="0"/>
              <a:t>Pessoal Vinculado - Estatutário</a:t>
            </a:r>
          </a:p>
        </p:txBody>
      </p:sp>
      <p:pic>
        <p:nvPicPr>
          <p:cNvPr id="3" name="Imagem 2"/>
          <p:cNvPicPr>
            <a:picLocks noChangeAspect="1"/>
          </p:cNvPicPr>
          <p:nvPr/>
        </p:nvPicPr>
        <p:blipFill>
          <a:blip r:embed="rId2"/>
          <a:stretch>
            <a:fillRect/>
          </a:stretch>
        </p:blipFill>
        <p:spPr>
          <a:xfrm>
            <a:off x="828675" y="1600282"/>
            <a:ext cx="6657975" cy="2095500"/>
          </a:xfrm>
          <a:prstGeom prst="rect">
            <a:avLst/>
          </a:prstGeom>
        </p:spPr>
      </p:pic>
      <p:pic>
        <p:nvPicPr>
          <p:cNvPr id="7" name="Imagem 6"/>
          <p:cNvPicPr>
            <a:picLocks noChangeAspect="1"/>
          </p:cNvPicPr>
          <p:nvPr/>
        </p:nvPicPr>
        <p:blipFill>
          <a:blip r:embed="rId3"/>
          <a:stretch>
            <a:fillRect/>
          </a:stretch>
        </p:blipFill>
        <p:spPr>
          <a:xfrm>
            <a:off x="828675" y="3919802"/>
            <a:ext cx="6762750" cy="1971675"/>
          </a:xfrm>
          <a:prstGeom prst="rect">
            <a:avLst/>
          </a:prstGeom>
        </p:spPr>
      </p:pic>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40507660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38</a:t>
            </a:fld>
            <a:endParaRPr lang="en-US" dirty="0"/>
          </a:p>
        </p:txBody>
      </p:sp>
      <p:sp>
        <p:nvSpPr>
          <p:cNvPr id="10" name="CaixaDeTexto 9"/>
          <p:cNvSpPr txBox="1"/>
          <p:nvPr/>
        </p:nvSpPr>
        <p:spPr>
          <a:xfrm>
            <a:off x="666750" y="789940"/>
            <a:ext cx="6621511" cy="369332"/>
          </a:xfrm>
          <a:prstGeom prst="rect">
            <a:avLst/>
          </a:prstGeom>
          <a:noFill/>
        </p:spPr>
        <p:txBody>
          <a:bodyPr wrap="square" rtlCol="0">
            <a:spAutoFit/>
          </a:bodyPr>
          <a:lstStyle/>
          <a:p>
            <a:r>
              <a:rPr lang="pt-BR" dirty="0" smtClean="0"/>
              <a:t>Pessoal Vinculado – Relatório de Pagamento de Pessoal</a:t>
            </a:r>
          </a:p>
        </p:txBody>
      </p:sp>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3" name="Imagem 2"/>
          <p:cNvPicPr>
            <a:picLocks noChangeAspect="1"/>
          </p:cNvPicPr>
          <p:nvPr/>
        </p:nvPicPr>
        <p:blipFill>
          <a:blip r:embed="rId2"/>
          <a:stretch>
            <a:fillRect/>
          </a:stretch>
        </p:blipFill>
        <p:spPr>
          <a:xfrm>
            <a:off x="465859" y="1495858"/>
            <a:ext cx="8191500" cy="4676775"/>
          </a:xfrm>
          <a:prstGeom prst="rect">
            <a:avLst/>
          </a:prstGeom>
        </p:spPr>
      </p:pic>
    </p:spTree>
    <p:extLst>
      <p:ext uri="{BB962C8B-B14F-4D97-AF65-F5344CB8AC3E}">
        <p14:creationId xmlns:p14="http://schemas.microsoft.com/office/powerpoint/2010/main" val="34721785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39</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774672"/>
            <a:ext cx="7210092" cy="369332"/>
          </a:xfrm>
          <a:prstGeom prst="rect">
            <a:avLst/>
          </a:prstGeom>
          <a:noFill/>
        </p:spPr>
        <p:txBody>
          <a:bodyPr wrap="square" rtlCol="0">
            <a:spAutoFit/>
          </a:bodyPr>
          <a:lstStyle/>
          <a:p>
            <a:r>
              <a:rPr lang="pt-BR" dirty="0" smtClean="0"/>
              <a:t>Pessoal Vinculado – Recibo Fechado</a:t>
            </a:r>
          </a:p>
        </p:txBody>
      </p:sp>
      <p:pic>
        <p:nvPicPr>
          <p:cNvPr id="2" name="Imagem 1"/>
          <p:cNvPicPr>
            <a:picLocks noChangeAspect="1"/>
          </p:cNvPicPr>
          <p:nvPr/>
        </p:nvPicPr>
        <p:blipFill>
          <a:blip r:embed="rId2"/>
          <a:stretch>
            <a:fillRect/>
          </a:stretch>
        </p:blipFill>
        <p:spPr>
          <a:xfrm>
            <a:off x="2436385" y="1231856"/>
            <a:ext cx="3884468" cy="5489620"/>
          </a:xfrm>
          <a:prstGeom prst="rect">
            <a:avLst/>
          </a:prstGeom>
        </p:spPr>
      </p:pic>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886562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a:t>
            </a:fld>
            <a:endParaRPr lang="en-US" dirty="0"/>
          </a:p>
        </p:txBody>
      </p:sp>
      <p:sp>
        <p:nvSpPr>
          <p:cNvPr id="21" name="CaixaDeTexto 20"/>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22" name="Retângulo 21"/>
          <p:cNvSpPr/>
          <p:nvPr/>
        </p:nvSpPr>
        <p:spPr>
          <a:xfrm>
            <a:off x="117231" y="750523"/>
            <a:ext cx="8909538" cy="954107"/>
          </a:xfrm>
          <a:prstGeom prst="rect">
            <a:avLst/>
          </a:prstGeom>
        </p:spPr>
        <p:txBody>
          <a:bodyPr wrap="square">
            <a:spAutoFit/>
          </a:bodyPr>
          <a:lstStyle/>
          <a:p>
            <a:r>
              <a:rPr lang="pt-BR" sz="2000" b="1" dirty="0" smtClean="0"/>
              <a:t>Elaboração de propostas</a:t>
            </a:r>
          </a:p>
          <a:p>
            <a:r>
              <a:rPr lang="pt-BR" b="1" dirty="0" smtClean="0"/>
              <a:t>Bolsas:</a:t>
            </a:r>
            <a:r>
              <a:rPr lang="pt-BR" b="1" dirty="0" smtClean="0">
                <a:solidFill>
                  <a:srgbClr val="FF0000"/>
                </a:solidFill>
              </a:rPr>
              <a:t> </a:t>
            </a:r>
            <a:r>
              <a:rPr lang="pt-BR" b="1" dirty="0" smtClean="0">
                <a:solidFill>
                  <a:srgbClr val="FF0000"/>
                </a:solidFill>
              </a:rPr>
              <a:t>Acordo Realizado</a:t>
            </a:r>
            <a:r>
              <a:rPr lang="pt-BR" b="1" dirty="0" smtClean="0">
                <a:solidFill>
                  <a:srgbClr val="FF0000"/>
                </a:solidFill>
              </a:rPr>
              <a:t> </a:t>
            </a:r>
            <a:r>
              <a:rPr lang="pt-BR" b="1" dirty="0" smtClean="0">
                <a:solidFill>
                  <a:srgbClr val="FF0000"/>
                </a:solidFill>
              </a:rPr>
              <a:t>– Mesmo tratamento praticado para remuneração por hora, ou seja, tabelas </a:t>
            </a:r>
            <a:r>
              <a:rPr lang="pt-BR" b="1" dirty="0" smtClean="0">
                <a:solidFill>
                  <a:srgbClr val="FF0000"/>
                </a:solidFill>
              </a:rPr>
              <a:t>referência, além de permitir bolsa coordenador sem vínculo carga horária. </a:t>
            </a:r>
            <a:endParaRPr lang="pt-BR"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201" y="1688122"/>
            <a:ext cx="5781042" cy="5146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65046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40</a:t>
            </a:fld>
            <a:endParaRPr lang="en-US" dirty="0"/>
          </a:p>
        </p:txBody>
      </p:sp>
      <p:sp>
        <p:nvSpPr>
          <p:cNvPr id="10" name="CaixaDeTexto 9"/>
          <p:cNvSpPr txBox="1"/>
          <p:nvPr/>
        </p:nvSpPr>
        <p:spPr>
          <a:xfrm>
            <a:off x="666750" y="768061"/>
            <a:ext cx="7210092" cy="369332"/>
          </a:xfrm>
          <a:prstGeom prst="rect">
            <a:avLst/>
          </a:prstGeom>
          <a:noFill/>
        </p:spPr>
        <p:txBody>
          <a:bodyPr wrap="square" rtlCol="0">
            <a:spAutoFit/>
          </a:bodyPr>
          <a:lstStyle/>
          <a:p>
            <a:r>
              <a:rPr lang="pt-BR" dirty="0" smtClean="0"/>
              <a:t>Pessoal Vinculado – Declaração de Horas</a:t>
            </a:r>
          </a:p>
        </p:txBody>
      </p:sp>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3" name="Imagem 2"/>
          <p:cNvPicPr>
            <a:picLocks noChangeAspect="1"/>
          </p:cNvPicPr>
          <p:nvPr/>
        </p:nvPicPr>
        <p:blipFill>
          <a:blip r:embed="rId2"/>
          <a:stretch>
            <a:fillRect/>
          </a:stretch>
        </p:blipFill>
        <p:spPr>
          <a:xfrm>
            <a:off x="2867025" y="1291281"/>
            <a:ext cx="3590925" cy="5086350"/>
          </a:xfrm>
          <a:prstGeom prst="rect">
            <a:avLst/>
          </a:prstGeom>
        </p:spPr>
      </p:pic>
    </p:spTree>
    <p:extLst>
      <p:ext uri="{BB962C8B-B14F-4D97-AF65-F5344CB8AC3E}">
        <p14:creationId xmlns:p14="http://schemas.microsoft.com/office/powerpoint/2010/main" val="33915882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41</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10636"/>
            <a:ext cx="6621511" cy="923330"/>
          </a:xfrm>
          <a:prstGeom prst="rect">
            <a:avLst/>
          </a:prstGeom>
          <a:noFill/>
        </p:spPr>
        <p:txBody>
          <a:bodyPr wrap="square" rtlCol="0">
            <a:spAutoFit/>
          </a:bodyPr>
          <a:lstStyle/>
          <a:p>
            <a:r>
              <a:rPr lang="pt-BR" b="1" dirty="0"/>
              <a:t>Manual de Convênios CENPES</a:t>
            </a:r>
          </a:p>
          <a:p>
            <a:r>
              <a:rPr lang="pt-BR" dirty="0" smtClean="0"/>
              <a:t>Bolsista</a:t>
            </a:r>
          </a:p>
          <a:p>
            <a:endParaRPr lang="pt-BR" dirty="0" smtClean="0">
              <a:solidFill>
                <a:srgbClr val="FF0000"/>
              </a:solidFill>
            </a:endParaRPr>
          </a:p>
        </p:txBody>
      </p:sp>
      <p:pic>
        <p:nvPicPr>
          <p:cNvPr id="9" name="Imagem 8"/>
          <p:cNvPicPr>
            <a:picLocks noChangeAspect="1"/>
          </p:cNvPicPr>
          <p:nvPr/>
        </p:nvPicPr>
        <p:blipFill>
          <a:blip r:embed="rId2"/>
          <a:stretch>
            <a:fillRect/>
          </a:stretch>
        </p:blipFill>
        <p:spPr>
          <a:xfrm>
            <a:off x="723900" y="1604939"/>
            <a:ext cx="6762750" cy="1971675"/>
          </a:xfrm>
          <a:prstGeom prst="rect">
            <a:avLst/>
          </a:prstGeom>
        </p:spPr>
      </p:pic>
      <p:pic>
        <p:nvPicPr>
          <p:cNvPr id="3" name="Imagem 2"/>
          <p:cNvPicPr>
            <a:picLocks noChangeAspect="1"/>
          </p:cNvPicPr>
          <p:nvPr/>
        </p:nvPicPr>
        <p:blipFill>
          <a:blip r:embed="rId3"/>
          <a:stretch>
            <a:fillRect/>
          </a:stretch>
        </p:blipFill>
        <p:spPr>
          <a:xfrm>
            <a:off x="752475" y="3932711"/>
            <a:ext cx="6734175" cy="1838325"/>
          </a:xfrm>
          <a:prstGeom prst="rect">
            <a:avLst/>
          </a:prstGeom>
        </p:spPr>
      </p:pic>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250489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42</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775884"/>
            <a:ext cx="6621511" cy="369332"/>
          </a:xfrm>
          <a:prstGeom prst="rect">
            <a:avLst/>
          </a:prstGeom>
          <a:noFill/>
        </p:spPr>
        <p:txBody>
          <a:bodyPr wrap="square" rtlCol="0">
            <a:spAutoFit/>
          </a:bodyPr>
          <a:lstStyle/>
          <a:p>
            <a:r>
              <a:rPr lang="pt-BR" dirty="0" smtClean="0"/>
              <a:t>Pessoal Bolsista – Relatório de Pagamento de Pessoal</a:t>
            </a:r>
          </a:p>
        </p:txBody>
      </p:sp>
      <p:sp>
        <p:nvSpPr>
          <p:cNvPr id="13" name="CaixaDeTexto 12"/>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2" name="Imagem 1"/>
          <p:cNvPicPr>
            <a:picLocks noChangeAspect="1"/>
          </p:cNvPicPr>
          <p:nvPr/>
        </p:nvPicPr>
        <p:blipFill>
          <a:blip r:embed="rId2"/>
          <a:stretch>
            <a:fillRect/>
          </a:stretch>
        </p:blipFill>
        <p:spPr>
          <a:xfrm>
            <a:off x="768494" y="1402730"/>
            <a:ext cx="7648575" cy="5229225"/>
          </a:xfrm>
          <a:prstGeom prst="rect">
            <a:avLst/>
          </a:prstGeom>
        </p:spPr>
      </p:pic>
    </p:spTree>
    <p:extLst>
      <p:ext uri="{BB962C8B-B14F-4D97-AF65-F5344CB8AC3E}">
        <p14:creationId xmlns:p14="http://schemas.microsoft.com/office/powerpoint/2010/main" val="10036170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43</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21249"/>
            <a:ext cx="7210092" cy="369332"/>
          </a:xfrm>
          <a:prstGeom prst="rect">
            <a:avLst/>
          </a:prstGeom>
          <a:noFill/>
        </p:spPr>
        <p:txBody>
          <a:bodyPr wrap="square" rtlCol="0">
            <a:spAutoFit/>
          </a:bodyPr>
          <a:lstStyle/>
          <a:p>
            <a:r>
              <a:rPr lang="pt-BR" dirty="0" smtClean="0"/>
              <a:t>Bolsista – Recibo Fechado</a:t>
            </a:r>
          </a:p>
        </p:txBody>
      </p:sp>
      <p:pic>
        <p:nvPicPr>
          <p:cNvPr id="3" name="Imagem 2"/>
          <p:cNvPicPr>
            <a:picLocks noChangeAspect="1"/>
          </p:cNvPicPr>
          <p:nvPr/>
        </p:nvPicPr>
        <p:blipFill>
          <a:blip r:embed="rId2"/>
          <a:stretch>
            <a:fillRect/>
          </a:stretch>
        </p:blipFill>
        <p:spPr>
          <a:xfrm>
            <a:off x="2369132" y="1248842"/>
            <a:ext cx="3805327" cy="5341494"/>
          </a:xfrm>
          <a:prstGeom prst="rect">
            <a:avLst/>
          </a:prstGeom>
        </p:spPr>
      </p:pic>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02177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44</a:t>
            </a:fld>
            <a:endParaRPr lang="en-US" dirty="0"/>
          </a:p>
        </p:txBody>
      </p:sp>
      <p:sp>
        <p:nvSpPr>
          <p:cNvPr id="10" name="CaixaDeTexto 9"/>
          <p:cNvSpPr txBox="1"/>
          <p:nvPr/>
        </p:nvSpPr>
        <p:spPr>
          <a:xfrm>
            <a:off x="666750" y="810779"/>
            <a:ext cx="7210092" cy="369332"/>
          </a:xfrm>
          <a:prstGeom prst="rect">
            <a:avLst/>
          </a:prstGeom>
          <a:noFill/>
        </p:spPr>
        <p:txBody>
          <a:bodyPr wrap="square" rtlCol="0">
            <a:spAutoFit/>
          </a:bodyPr>
          <a:lstStyle/>
          <a:p>
            <a:r>
              <a:rPr lang="pt-BR" dirty="0" smtClean="0"/>
              <a:t>Bolsista – Recibo Individual</a:t>
            </a:r>
          </a:p>
        </p:txBody>
      </p:sp>
      <p:sp>
        <p:nvSpPr>
          <p:cNvPr id="12" name="CaixaDeTexto 11"/>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3" name="Imagem 2"/>
          <p:cNvPicPr>
            <a:picLocks noChangeAspect="1"/>
          </p:cNvPicPr>
          <p:nvPr/>
        </p:nvPicPr>
        <p:blipFill>
          <a:blip r:embed="rId2"/>
          <a:stretch>
            <a:fillRect/>
          </a:stretch>
        </p:blipFill>
        <p:spPr>
          <a:xfrm>
            <a:off x="2594576" y="1333999"/>
            <a:ext cx="3743325" cy="5276850"/>
          </a:xfrm>
          <a:prstGeom prst="rect">
            <a:avLst/>
          </a:prstGeom>
        </p:spPr>
      </p:pic>
    </p:spTree>
    <p:extLst>
      <p:ext uri="{BB962C8B-B14F-4D97-AF65-F5344CB8AC3E}">
        <p14:creationId xmlns:p14="http://schemas.microsoft.com/office/powerpoint/2010/main" val="20056807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45</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2" name="Retângulo 11"/>
          <p:cNvSpPr/>
          <p:nvPr/>
        </p:nvSpPr>
        <p:spPr>
          <a:xfrm>
            <a:off x="666750" y="4879023"/>
            <a:ext cx="7730089" cy="1477328"/>
          </a:xfrm>
          <a:prstGeom prst="rect">
            <a:avLst/>
          </a:prstGeom>
        </p:spPr>
        <p:txBody>
          <a:bodyPr wrap="square">
            <a:spAutoFit/>
          </a:bodyPr>
          <a:lstStyle/>
          <a:p>
            <a:pPr algn="just"/>
            <a:r>
              <a:rPr lang="pt-BR" dirty="0" smtClean="0"/>
              <a:t> </a:t>
            </a:r>
          </a:p>
          <a:p>
            <a:r>
              <a:rPr lang="pt-BR" b="1" dirty="0" smtClean="0"/>
              <a:t>Sugestão de Melhoria:</a:t>
            </a:r>
          </a:p>
          <a:p>
            <a:endParaRPr lang="pt-BR" b="1" dirty="0" smtClean="0"/>
          </a:p>
          <a:p>
            <a:pPr algn="just">
              <a:buFontTx/>
              <a:buChar char="-"/>
            </a:pPr>
            <a:r>
              <a:rPr lang="pt-BR" dirty="0"/>
              <a:t> </a:t>
            </a:r>
            <a:r>
              <a:rPr lang="pt-BR" dirty="0" smtClean="0"/>
              <a:t>Comprovar a despesa com o depósito bancário </a:t>
            </a:r>
            <a:r>
              <a:rPr lang="pt-BR" b="1" dirty="0" smtClean="0"/>
              <a:t>ou</a:t>
            </a:r>
            <a:r>
              <a:rPr lang="pt-BR" dirty="0" smtClean="0"/>
              <a:t> recibo em nome do favorecido.</a:t>
            </a:r>
          </a:p>
        </p:txBody>
      </p:sp>
      <p:sp>
        <p:nvSpPr>
          <p:cNvPr id="13" name="CaixaDeTexto 12"/>
          <p:cNvSpPr txBox="1"/>
          <p:nvPr/>
        </p:nvSpPr>
        <p:spPr>
          <a:xfrm>
            <a:off x="666750" y="783686"/>
            <a:ext cx="7210092" cy="369332"/>
          </a:xfrm>
          <a:prstGeom prst="rect">
            <a:avLst/>
          </a:prstGeom>
          <a:noFill/>
        </p:spPr>
        <p:txBody>
          <a:bodyPr wrap="square" rtlCol="0">
            <a:spAutoFit/>
          </a:bodyPr>
          <a:lstStyle/>
          <a:p>
            <a:r>
              <a:rPr lang="pt-BR" dirty="0" smtClean="0"/>
              <a:t>Bolsista – Crédito em Conta</a:t>
            </a:r>
          </a:p>
        </p:txBody>
      </p:sp>
      <p:sp>
        <p:nvSpPr>
          <p:cNvPr id="15" name="CaixaDeTexto 14"/>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pic>
        <p:nvPicPr>
          <p:cNvPr id="2" name="Imagem 1"/>
          <p:cNvPicPr>
            <a:picLocks noChangeAspect="1"/>
          </p:cNvPicPr>
          <p:nvPr/>
        </p:nvPicPr>
        <p:blipFill>
          <a:blip r:embed="rId2"/>
          <a:stretch>
            <a:fillRect/>
          </a:stretch>
        </p:blipFill>
        <p:spPr>
          <a:xfrm>
            <a:off x="1476374" y="1248842"/>
            <a:ext cx="6152041" cy="3697188"/>
          </a:xfrm>
          <a:prstGeom prst="rect">
            <a:avLst/>
          </a:prstGeom>
        </p:spPr>
      </p:pic>
    </p:spTree>
    <p:extLst>
      <p:ext uri="{BB962C8B-B14F-4D97-AF65-F5344CB8AC3E}">
        <p14:creationId xmlns:p14="http://schemas.microsoft.com/office/powerpoint/2010/main" val="3429736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46</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90607"/>
            <a:ext cx="6621511" cy="923330"/>
          </a:xfrm>
          <a:prstGeom prst="rect">
            <a:avLst/>
          </a:prstGeom>
          <a:noFill/>
        </p:spPr>
        <p:txBody>
          <a:bodyPr wrap="square" rtlCol="0">
            <a:spAutoFit/>
          </a:bodyPr>
          <a:lstStyle/>
          <a:p>
            <a:r>
              <a:rPr lang="pt-BR" b="1" dirty="0"/>
              <a:t>Manual de Convênios CENPES</a:t>
            </a:r>
          </a:p>
          <a:p>
            <a:r>
              <a:rPr lang="pt-BR" dirty="0" smtClean="0"/>
              <a:t>Importação</a:t>
            </a:r>
          </a:p>
          <a:p>
            <a:endParaRPr lang="pt-BR" dirty="0" smtClean="0">
              <a:solidFill>
                <a:srgbClr val="FF0000"/>
              </a:solidFill>
            </a:endParaRPr>
          </a:p>
        </p:txBody>
      </p:sp>
      <p:pic>
        <p:nvPicPr>
          <p:cNvPr id="2" name="Imagem 1"/>
          <p:cNvPicPr>
            <a:picLocks noChangeAspect="1"/>
          </p:cNvPicPr>
          <p:nvPr/>
        </p:nvPicPr>
        <p:blipFill>
          <a:blip r:embed="rId2"/>
          <a:stretch>
            <a:fillRect/>
          </a:stretch>
        </p:blipFill>
        <p:spPr>
          <a:xfrm>
            <a:off x="666750" y="1892433"/>
            <a:ext cx="6943725" cy="1781175"/>
          </a:xfrm>
          <a:prstGeom prst="rect">
            <a:avLst/>
          </a:prstGeom>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2739365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47</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941065"/>
            <a:ext cx="6621511" cy="646331"/>
          </a:xfrm>
          <a:prstGeom prst="rect">
            <a:avLst/>
          </a:prstGeom>
          <a:noFill/>
        </p:spPr>
        <p:txBody>
          <a:bodyPr wrap="square" rtlCol="0">
            <a:spAutoFit/>
          </a:bodyPr>
          <a:lstStyle/>
          <a:p>
            <a:r>
              <a:rPr lang="pt-BR" b="1" dirty="0" smtClean="0"/>
              <a:t>Importação – Documentação comprobatória</a:t>
            </a:r>
          </a:p>
          <a:p>
            <a:endParaRPr lang="pt-BR" dirty="0" smtClean="0">
              <a:solidFill>
                <a:srgbClr val="FF0000"/>
              </a:solidFill>
            </a:endParaRPr>
          </a:p>
        </p:txBody>
      </p:sp>
      <p:pic>
        <p:nvPicPr>
          <p:cNvPr id="7" name="Imagem 6"/>
          <p:cNvPicPr>
            <a:picLocks noChangeAspect="1"/>
          </p:cNvPicPr>
          <p:nvPr/>
        </p:nvPicPr>
        <p:blipFill>
          <a:blip r:embed="rId2"/>
          <a:stretch>
            <a:fillRect/>
          </a:stretch>
        </p:blipFill>
        <p:spPr>
          <a:xfrm>
            <a:off x="2657355" y="1760965"/>
            <a:ext cx="3617768" cy="4784567"/>
          </a:xfrm>
          <a:prstGeom prst="rect">
            <a:avLst/>
          </a:prstGeom>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31447903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48</a:t>
            </a:fld>
            <a:endParaRPr lang="en-US" dirty="0"/>
          </a:p>
        </p:txBody>
      </p:sp>
      <p:sp>
        <p:nvSpPr>
          <p:cNvPr id="8" name="Retângulo 7"/>
          <p:cNvSpPr/>
          <p:nvPr/>
        </p:nvSpPr>
        <p:spPr>
          <a:xfrm>
            <a:off x="666750" y="924510"/>
            <a:ext cx="7730089" cy="369332"/>
          </a:xfrm>
          <a:prstGeom prst="rect">
            <a:avLst/>
          </a:prstGeom>
        </p:spPr>
        <p:txBody>
          <a:bodyPr wrap="square">
            <a:spAutoFit/>
          </a:bodyPr>
          <a:lstStyle/>
          <a:p>
            <a:r>
              <a:rPr lang="pt-BR" b="1" dirty="0" smtClean="0"/>
              <a:t>Declaração de Importação</a:t>
            </a:r>
          </a:p>
        </p:txBody>
      </p:sp>
      <p:pic>
        <p:nvPicPr>
          <p:cNvPr id="3" name="Imagem 2"/>
          <p:cNvPicPr>
            <a:picLocks noChangeAspect="1"/>
          </p:cNvPicPr>
          <p:nvPr/>
        </p:nvPicPr>
        <p:blipFill>
          <a:blip r:embed="rId2"/>
          <a:stretch>
            <a:fillRect/>
          </a:stretch>
        </p:blipFill>
        <p:spPr>
          <a:xfrm>
            <a:off x="750092" y="1446300"/>
            <a:ext cx="3288944" cy="4757593"/>
          </a:xfrm>
          <a:prstGeom prst="rect">
            <a:avLst/>
          </a:prstGeom>
        </p:spPr>
      </p:pic>
      <p:pic>
        <p:nvPicPr>
          <p:cNvPr id="2" name="Imagem 1"/>
          <p:cNvPicPr>
            <a:picLocks noChangeAspect="1"/>
          </p:cNvPicPr>
          <p:nvPr/>
        </p:nvPicPr>
        <p:blipFill>
          <a:blip r:embed="rId3"/>
          <a:stretch>
            <a:fillRect/>
          </a:stretch>
        </p:blipFill>
        <p:spPr>
          <a:xfrm>
            <a:off x="4602874" y="1446300"/>
            <a:ext cx="3600450" cy="4305300"/>
          </a:xfrm>
          <a:prstGeom prst="rect">
            <a:avLst/>
          </a:prstGeom>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4633667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49</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66750" y="849030"/>
            <a:ext cx="6621511" cy="646331"/>
          </a:xfrm>
          <a:prstGeom prst="rect">
            <a:avLst/>
          </a:prstGeom>
          <a:noFill/>
        </p:spPr>
        <p:txBody>
          <a:bodyPr wrap="square" rtlCol="0">
            <a:spAutoFit/>
          </a:bodyPr>
          <a:lstStyle/>
          <a:p>
            <a:r>
              <a:rPr lang="pt-BR" dirty="0" smtClean="0"/>
              <a:t>Contrato de Câmbio</a:t>
            </a:r>
          </a:p>
          <a:p>
            <a:endParaRPr lang="pt-BR" dirty="0" smtClean="0">
              <a:solidFill>
                <a:srgbClr val="FF0000"/>
              </a:solidFill>
            </a:endParaRPr>
          </a:p>
        </p:txBody>
      </p:sp>
      <p:pic>
        <p:nvPicPr>
          <p:cNvPr id="7" name="Imagem 6"/>
          <p:cNvPicPr>
            <a:picLocks noChangeAspect="1"/>
          </p:cNvPicPr>
          <p:nvPr/>
        </p:nvPicPr>
        <p:blipFill>
          <a:blip r:embed="rId2"/>
          <a:stretch>
            <a:fillRect/>
          </a:stretch>
        </p:blipFill>
        <p:spPr>
          <a:xfrm>
            <a:off x="2202029" y="1504746"/>
            <a:ext cx="3550951" cy="5034167"/>
          </a:xfrm>
          <a:prstGeom prst="rect">
            <a:avLst/>
          </a:prstGeom>
        </p:spPr>
      </p:pic>
      <p:sp>
        <p:nvSpPr>
          <p:cNvPr id="9" name="CaixaDeTexto 8"/>
          <p:cNvSpPr txBox="1"/>
          <p:nvPr/>
        </p:nvSpPr>
        <p:spPr>
          <a:xfrm>
            <a:off x="666750" y="367387"/>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93048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a:t>
            </a:fld>
            <a:endParaRPr lang="en-US" dirty="0"/>
          </a:p>
        </p:txBody>
      </p:sp>
      <p:sp>
        <p:nvSpPr>
          <p:cNvPr id="21" name="CaixaDeTexto 20"/>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22" name="Retângulo 21"/>
          <p:cNvSpPr/>
          <p:nvPr/>
        </p:nvSpPr>
        <p:spPr>
          <a:xfrm>
            <a:off x="666750" y="891199"/>
            <a:ext cx="3131388" cy="400110"/>
          </a:xfrm>
          <a:prstGeom prst="rect">
            <a:avLst/>
          </a:prstGeom>
        </p:spPr>
        <p:txBody>
          <a:bodyPr wrap="square">
            <a:spAutoFit/>
          </a:bodyPr>
          <a:lstStyle/>
          <a:p>
            <a:r>
              <a:rPr lang="pt-BR" sz="2000" b="1" dirty="0" smtClean="0"/>
              <a:t>Elaboração de propostas</a:t>
            </a:r>
            <a:endParaRPr lang="pt-BR" sz="2000" b="1" dirty="0"/>
          </a:p>
        </p:txBody>
      </p:sp>
      <p:sp>
        <p:nvSpPr>
          <p:cNvPr id="2" name="CaixaDeTexto 1"/>
          <p:cNvSpPr txBox="1"/>
          <p:nvPr/>
        </p:nvSpPr>
        <p:spPr>
          <a:xfrm>
            <a:off x="164123" y="1291309"/>
            <a:ext cx="8897815" cy="2554545"/>
          </a:xfrm>
          <a:prstGeom prst="rect">
            <a:avLst/>
          </a:prstGeom>
          <a:noFill/>
        </p:spPr>
        <p:txBody>
          <a:bodyPr wrap="square" rtlCol="0">
            <a:spAutoFit/>
          </a:bodyPr>
          <a:lstStyle/>
          <a:p>
            <a:r>
              <a:rPr lang="pt-BR" sz="1600" b="1" u="sng" dirty="0"/>
              <a:t>2. Bolsas</a:t>
            </a:r>
            <a:r>
              <a:rPr lang="pt-BR" sz="1600" b="1" u="sng" dirty="0" smtClean="0"/>
              <a:t>: Restrições Petrobrás </a:t>
            </a:r>
            <a:r>
              <a:rPr lang="pt-BR" sz="1600" b="1" u="sng" dirty="0" smtClean="0">
                <a:solidFill>
                  <a:srgbClr val="FF0000"/>
                </a:solidFill>
              </a:rPr>
              <a:t>(FONTE: Investimento Externo – Petrobras)</a:t>
            </a:r>
            <a:r>
              <a:rPr lang="pt-BR" sz="1600" dirty="0"/>
              <a:t/>
            </a:r>
            <a:br>
              <a:rPr lang="pt-BR" sz="1600" dirty="0"/>
            </a:br>
            <a:r>
              <a:rPr lang="pt-BR" sz="1600" dirty="0"/>
              <a:t/>
            </a:r>
            <a:br>
              <a:rPr lang="pt-BR" sz="1600" dirty="0"/>
            </a:br>
            <a:r>
              <a:rPr lang="pt-BR" sz="1600" dirty="0"/>
              <a:t>2.1. Para Graduação e Pós graduação, o valor continua fixo e vinculado à tabela de Bolsas do PRH/ANP. </a:t>
            </a:r>
            <a:br>
              <a:rPr lang="pt-BR" sz="1600" dirty="0"/>
            </a:br>
            <a:r>
              <a:rPr lang="pt-BR" sz="1600" dirty="0"/>
              <a:t/>
            </a:r>
            <a:br>
              <a:rPr lang="pt-BR" sz="1600" dirty="0"/>
            </a:br>
            <a:r>
              <a:rPr lang="pt-BR" sz="1600" dirty="0"/>
              <a:t>2.2. Para Bolsas de Visitantes o valor será variável (disponível a partir de 5/julho no SIGITEC) e limitado à tabela da ANP.</a:t>
            </a:r>
            <a:br>
              <a:rPr lang="pt-BR" sz="1600" dirty="0"/>
            </a:br>
            <a:r>
              <a:rPr lang="pt-BR" sz="1600" dirty="0"/>
              <a:t/>
            </a:r>
            <a:br>
              <a:rPr lang="pt-BR" sz="1600" dirty="0"/>
            </a:br>
            <a:r>
              <a:rPr lang="pt-BR" sz="1600" b="1" dirty="0">
                <a:solidFill>
                  <a:srgbClr val="FF0000"/>
                </a:solidFill>
              </a:rPr>
              <a:t>2.3. Não são admitidas Bolsas para profissionais vinculados, inclusive coordenadores.</a:t>
            </a:r>
            <a:r>
              <a:rPr lang="pt-BR" sz="1600" dirty="0"/>
              <a:t/>
            </a:r>
            <a:br>
              <a:rPr lang="pt-BR" sz="1600" dirty="0"/>
            </a:br>
            <a:r>
              <a:rPr lang="pt-BR" sz="1600" dirty="0"/>
              <a:t/>
            </a:r>
            <a:br>
              <a:rPr lang="pt-BR" sz="1600" dirty="0"/>
            </a:br>
            <a:r>
              <a:rPr lang="pt-BR" sz="1600" dirty="0"/>
              <a:t>2.4. Um profissional só poderá receber 1 (uma) Bolsa com, no mínimo, 20 horas de dedicação semanal.</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954" y="4305667"/>
            <a:ext cx="7724775" cy="246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666750" y="4114800"/>
            <a:ext cx="2064727" cy="369332"/>
          </a:xfrm>
          <a:prstGeom prst="rect">
            <a:avLst/>
          </a:prstGeom>
          <a:noFill/>
        </p:spPr>
        <p:txBody>
          <a:bodyPr wrap="square" rtlCol="0">
            <a:spAutoFit/>
          </a:bodyPr>
          <a:lstStyle/>
          <a:p>
            <a:r>
              <a:rPr lang="pt-BR" dirty="0" smtClean="0">
                <a:solidFill>
                  <a:srgbClr val="FF0000"/>
                </a:solidFill>
              </a:rPr>
              <a:t>FONTE: PRH-ANP</a:t>
            </a:r>
            <a:endParaRPr lang="pt-BR" dirty="0">
              <a:solidFill>
                <a:srgbClr val="FF0000"/>
              </a:solidFill>
            </a:endParaRPr>
          </a:p>
        </p:txBody>
      </p:sp>
    </p:spTree>
    <p:extLst>
      <p:ext uri="{BB962C8B-B14F-4D97-AF65-F5344CB8AC3E}">
        <p14:creationId xmlns:p14="http://schemas.microsoft.com/office/powerpoint/2010/main" val="15782547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50</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pic>
        <p:nvPicPr>
          <p:cNvPr id="2" name="Imagem 1"/>
          <p:cNvPicPr>
            <a:picLocks noChangeAspect="1"/>
          </p:cNvPicPr>
          <p:nvPr/>
        </p:nvPicPr>
        <p:blipFill>
          <a:blip r:embed="rId2"/>
          <a:stretch>
            <a:fillRect/>
          </a:stretch>
        </p:blipFill>
        <p:spPr>
          <a:xfrm>
            <a:off x="742950" y="1442800"/>
            <a:ext cx="3504044" cy="5094114"/>
          </a:xfrm>
          <a:prstGeom prst="rect">
            <a:avLst/>
          </a:prstGeom>
        </p:spPr>
      </p:pic>
      <p:pic>
        <p:nvPicPr>
          <p:cNvPr id="3" name="Imagem 2"/>
          <p:cNvPicPr>
            <a:picLocks noChangeAspect="1"/>
          </p:cNvPicPr>
          <p:nvPr/>
        </p:nvPicPr>
        <p:blipFill>
          <a:blip r:embed="rId3"/>
          <a:stretch>
            <a:fillRect/>
          </a:stretch>
        </p:blipFill>
        <p:spPr>
          <a:xfrm>
            <a:off x="4434747" y="1442800"/>
            <a:ext cx="4080603" cy="4913551"/>
          </a:xfrm>
          <a:prstGeom prst="rect">
            <a:avLst/>
          </a:prstGeom>
        </p:spPr>
      </p:pic>
      <p:sp>
        <p:nvSpPr>
          <p:cNvPr id="13" name="CaixaDeTexto 12"/>
          <p:cNvSpPr txBox="1"/>
          <p:nvPr/>
        </p:nvSpPr>
        <p:spPr>
          <a:xfrm>
            <a:off x="622995" y="764430"/>
            <a:ext cx="6621511" cy="646331"/>
          </a:xfrm>
          <a:prstGeom prst="rect">
            <a:avLst/>
          </a:prstGeom>
          <a:noFill/>
        </p:spPr>
        <p:txBody>
          <a:bodyPr wrap="square" rtlCol="0">
            <a:spAutoFit/>
          </a:bodyPr>
          <a:lstStyle/>
          <a:p>
            <a:r>
              <a:rPr lang="pt-BR" dirty="0" smtClean="0"/>
              <a:t>Despesas Acessórias</a:t>
            </a:r>
          </a:p>
          <a:p>
            <a:endParaRPr lang="pt-BR" dirty="0" smtClean="0">
              <a:solidFill>
                <a:srgbClr val="FF0000"/>
              </a:solidFill>
            </a:endParaRPr>
          </a:p>
        </p:txBody>
      </p:sp>
      <p:sp>
        <p:nvSpPr>
          <p:cNvPr id="14" name="CaixaDeTexto 13"/>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4204304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51</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pic>
        <p:nvPicPr>
          <p:cNvPr id="7" name="Imagem 6"/>
          <p:cNvPicPr>
            <a:picLocks noChangeAspect="1"/>
          </p:cNvPicPr>
          <p:nvPr/>
        </p:nvPicPr>
        <p:blipFill>
          <a:blip r:embed="rId2"/>
          <a:stretch>
            <a:fillRect/>
          </a:stretch>
        </p:blipFill>
        <p:spPr>
          <a:xfrm>
            <a:off x="622995" y="1410761"/>
            <a:ext cx="3481541" cy="4955581"/>
          </a:xfrm>
          <a:prstGeom prst="rect">
            <a:avLst/>
          </a:prstGeom>
        </p:spPr>
      </p:pic>
      <p:pic>
        <p:nvPicPr>
          <p:cNvPr id="9" name="Imagem 8"/>
          <p:cNvPicPr>
            <a:picLocks noChangeAspect="1"/>
          </p:cNvPicPr>
          <p:nvPr/>
        </p:nvPicPr>
        <p:blipFill>
          <a:blip r:embed="rId3"/>
          <a:stretch>
            <a:fillRect/>
          </a:stretch>
        </p:blipFill>
        <p:spPr>
          <a:xfrm>
            <a:off x="4528241" y="1469822"/>
            <a:ext cx="4286250" cy="4210050"/>
          </a:xfrm>
          <a:prstGeom prst="rect">
            <a:avLst/>
          </a:prstGeom>
        </p:spPr>
      </p:pic>
      <p:sp>
        <p:nvSpPr>
          <p:cNvPr id="13" name="CaixaDeTexto 12"/>
          <p:cNvSpPr txBox="1"/>
          <p:nvPr/>
        </p:nvSpPr>
        <p:spPr>
          <a:xfrm>
            <a:off x="622995" y="764430"/>
            <a:ext cx="6621511" cy="646331"/>
          </a:xfrm>
          <a:prstGeom prst="rect">
            <a:avLst/>
          </a:prstGeom>
          <a:noFill/>
        </p:spPr>
        <p:txBody>
          <a:bodyPr wrap="square" rtlCol="0">
            <a:spAutoFit/>
          </a:bodyPr>
          <a:lstStyle/>
          <a:p>
            <a:r>
              <a:rPr lang="pt-BR" dirty="0" smtClean="0"/>
              <a:t>Despesas Acessórias</a:t>
            </a:r>
          </a:p>
          <a:p>
            <a:endParaRPr lang="pt-BR" dirty="0" smtClean="0">
              <a:solidFill>
                <a:srgbClr val="FF0000"/>
              </a:solidFill>
            </a:endParaRPr>
          </a:p>
        </p:txBody>
      </p:sp>
      <p:sp>
        <p:nvSpPr>
          <p:cNvPr id="14" name="CaixaDeTexto 13"/>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8719915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52</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pic>
        <p:nvPicPr>
          <p:cNvPr id="3" name="Imagem 2"/>
          <p:cNvPicPr>
            <a:picLocks noChangeAspect="1"/>
          </p:cNvPicPr>
          <p:nvPr/>
        </p:nvPicPr>
        <p:blipFill>
          <a:blip r:embed="rId2"/>
          <a:stretch>
            <a:fillRect/>
          </a:stretch>
        </p:blipFill>
        <p:spPr>
          <a:xfrm>
            <a:off x="400708" y="1464285"/>
            <a:ext cx="4191920" cy="4869402"/>
          </a:xfrm>
          <a:prstGeom prst="rect">
            <a:avLst/>
          </a:prstGeom>
        </p:spPr>
      </p:pic>
      <p:pic>
        <p:nvPicPr>
          <p:cNvPr id="13" name="Imagem 12"/>
          <p:cNvPicPr>
            <a:picLocks noChangeAspect="1"/>
          </p:cNvPicPr>
          <p:nvPr/>
        </p:nvPicPr>
        <p:blipFill>
          <a:blip r:embed="rId3"/>
          <a:stretch>
            <a:fillRect/>
          </a:stretch>
        </p:blipFill>
        <p:spPr>
          <a:xfrm>
            <a:off x="4523440" y="1402730"/>
            <a:ext cx="4620560" cy="3328689"/>
          </a:xfrm>
          <a:prstGeom prst="rect">
            <a:avLst/>
          </a:prstGeom>
        </p:spPr>
      </p:pic>
      <p:sp>
        <p:nvSpPr>
          <p:cNvPr id="14" name="CaixaDeTexto 13"/>
          <p:cNvSpPr txBox="1"/>
          <p:nvPr/>
        </p:nvSpPr>
        <p:spPr>
          <a:xfrm>
            <a:off x="622995" y="764430"/>
            <a:ext cx="6621511" cy="646331"/>
          </a:xfrm>
          <a:prstGeom prst="rect">
            <a:avLst/>
          </a:prstGeom>
          <a:noFill/>
        </p:spPr>
        <p:txBody>
          <a:bodyPr wrap="square" rtlCol="0">
            <a:spAutoFit/>
          </a:bodyPr>
          <a:lstStyle/>
          <a:p>
            <a:r>
              <a:rPr lang="pt-BR" dirty="0" smtClean="0"/>
              <a:t>Despesas Acessórias</a:t>
            </a:r>
          </a:p>
          <a:p>
            <a:endParaRPr lang="pt-BR" dirty="0" smtClean="0">
              <a:solidFill>
                <a:srgbClr val="FF0000"/>
              </a:solidFill>
            </a:endParaRPr>
          </a:p>
        </p:txBody>
      </p:sp>
      <p:sp>
        <p:nvSpPr>
          <p:cNvPr id="15" name="CaixaDeTexto 14"/>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4966346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53</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79236" y="879510"/>
            <a:ext cx="6621511" cy="646331"/>
          </a:xfrm>
          <a:prstGeom prst="rect">
            <a:avLst/>
          </a:prstGeom>
          <a:noFill/>
        </p:spPr>
        <p:txBody>
          <a:bodyPr wrap="square" rtlCol="0">
            <a:spAutoFit/>
          </a:bodyPr>
          <a:lstStyle/>
          <a:p>
            <a:r>
              <a:rPr lang="pt-BR" b="1" dirty="0"/>
              <a:t>Manual de Convênios CENPES</a:t>
            </a:r>
          </a:p>
          <a:p>
            <a:r>
              <a:rPr lang="pt-BR" dirty="0" smtClean="0"/>
              <a:t>Taxa de Inscrição</a:t>
            </a:r>
          </a:p>
        </p:txBody>
      </p:sp>
      <p:pic>
        <p:nvPicPr>
          <p:cNvPr id="2" name="Imagem 1"/>
          <p:cNvPicPr>
            <a:picLocks noChangeAspect="1"/>
          </p:cNvPicPr>
          <p:nvPr/>
        </p:nvPicPr>
        <p:blipFill>
          <a:blip r:embed="rId2"/>
          <a:stretch>
            <a:fillRect/>
          </a:stretch>
        </p:blipFill>
        <p:spPr>
          <a:xfrm>
            <a:off x="679236" y="1775914"/>
            <a:ext cx="6791325" cy="1104900"/>
          </a:xfrm>
          <a:prstGeom prst="rect">
            <a:avLst/>
          </a:prstGeom>
        </p:spPr>
      </p:pic>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7328853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54</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22995" y="802160"/>
            <a:ext cx="6621511" cy="369332"/>
          </a:xfrm>
          <a:prstGeom prst="rect">
            <a:avLst/>
          </a:prstGeom>
          <a:noFill/>
        </p:spPr>
        <p:txBody>
          <a:bodyPr wrap="square" rtlCol="0">
            <a:spAutoFit/>
          </a:bodyPr>
          <a:lstStyle/>
          <a:p>
            <a:r>
              <a:rPr lang="pt-BR" dirty="0" smtClean="0"/>
              <a:t>Taxa de Inscrição – Documentação comprobatória</a:t>
            </a:r>
          </a:p>
        </p:txBody>
      </p:sp>
      <p:pic>
        <p:nvPicPr>
          <p:cNvPr id="3" name="Imagem 2"/>
          <p:cNvPicPr>
            <a:picLocks noChangeAspect="1"/>
          </p:cNvPicPr>
          <p:nvPr/>
        </p:nvPicPr>
        <p:blipFill>
          <a:blip r:embed="rId2"/>
          <a:stretch>
            <a:fillRect/>
          </a:stretch>
        </p:blipFill>
        <p:spPr>
          <a:xfrm>
            <a:off x="681864" y="1538419"/>
            <a:ext cx="3565814" cy="4817932"/>
          </a:xfrm>
          <a:prstGeom prst="rect">
            <a:avLst/>
          </a:prstGeom>
        </p:spPr>
      </p:pic>
      <p:pic>
        <p:nvPicPr>
          <p:cNvPr id="7" name="Imagem 6"/>
          <p:cNvPicPr>
            <a:picLocks noChangeAspect="1"/>
          </p:cNvPicPr>
          <p:nvPr/>
        </p:nvPicPr>
        <p:blipFill>
          <a:blip r:embed="rId3"/>
          <a:stretch>
            <a:fillRect/>
          </a:stretch>
        </p:blipFill>
        <p:spPr>
          <a:xfrm>
            <a:off x="4612998" y="1525841"/>
            <a:ext cx="3898542" cy="4580640"/>
          </a:xfrm>
          <a:prstGeom prst="rect">
            <a:avLst/>
          </a:prstGeom>
        </p:spPr>
      </p:pic>
      <p:sp>
        <p:nvSpPr>
          <p:cNvPr id="13" name="CaixaDeTexto 12"/>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313907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55</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CaixaDeTexto 9"/>
          <p:cNvSpPr txBox="1"/>
          <p:nvPr/>
        </p:nvSpPr>
        <p:spPr>
          <a:xfrm>
            <a:off x="622995" y="793358"/>
            <a:ext cx="6621511" cy="369332"/>
          </a:xfrm>
          <a:prstGeom prst="rect">
            <a:avLst/>
          </a:prstGeom>
          <a:noFill/>
        </p:spPr>
        <p:txBody>
          <a:bodyPr wrap="square" rtlCol="0">
            <a:spAutoFit/>
          </a:bodyPr>
          <a:lstStyle/>
          <a:p>
            <a:r>
              <a:rPr lang="pt-BR" dirty="0" smtClean="0"/>
              <a:t>Taxa de Inscrição – Documentação comprobatória</a:t>
            </a:r>
          </a:p>
        </p:txBody>
      </p:sp>
      <p:pic>
        <p:nvPicPr>
          <p:cNvPr id="2" name="Imagem 1"/>
          <p:cNvPicPr>
            <a:picLocks noChangeAspect="1"/>
          </p:cNvPicPr>
          <p:nvPr/>
        </p:nvPicPr>
        <p:blipFill>
          <a:blip r:embed="rId2"/>
          <a:stretch>
            <a:fillRect/>
          </a:stretch>
        </p:blipFill>
        <p:spPr>
          <a:xfrm>
            <a:off x="1413487" y="1630537"/>
            <a:ext cx="6236471" cy="4725814"/>
          </a:xfrm>
          <a:prstGeom prst="rect">
            <a:avLst/>
          </a:prstGeom>
        </p:spPr>
      </p:pic>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4992783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56</a:t>
            </a:fld>
            <a:endParaRPr lang="en-US" dirty="0"/>
          </a:p>
        </p:txBody>
      </p:sp>
      <p:sp>
        <p:nvSpPr>
          <p:cNvPr id="9" name="CaixaDeTexto 8"/>
          <p:cNvSpPr txBox="1"/>
          <p:nvPr/>
        </p:nvSpPr>
        <p:spPr>
          <a:xfrm>
            <a:off x="581485" y="1773444"/>
            <a:ext cx="7524328" cy="4093428"/>
          </a:xfrm>
          <a:prstGeom prst="rect">
            <a:avLst/>
          </a:prstGeom>
          <a:noFill/>
        </p:spPr>
        <p:txBody>
          <a:bodyPr wrap="square" rtlCol="0">
            <a:spAutoFit/>
          </a:bodyPr>
          <a:lstStyle/>
          <a:p>
            <a:endParaRPr lang="pt-BR" dirty="0" smtClean="0"/>
          </a:p>
          <a:p>
            <a:pPr algn="ctr"/>
            <a:r>
              <a:rPr lang="pt-BR" sz="3200" b="1" dirty="0" smtClean="0"/>
              <a:t>Exigências e Sugestões de Melhorias</a:t>
            </a:r>
          </a:p>
          <a:p>
            <a:pPr algn="ctr"/>
            <a:endParaRPr lang="pt-BR" sz="3200" b="1" dirty="0" smtClean="0"/>
          </a:p>
          <a:p>
            <a:pPr algn="ctr"/>
            <a:r>
              <a:rPr lang="pt-BR" sz="3200" b="1" dirty="0" smtClean="0"/>
              <a:t>Parte 02 </a:t>
            </a:r>
          </a:p>
          <a:p>
            <a:pPr algn="ctr"/>
            <a:endParaRPr lang="pt-BR" sz="3200" b="1" dirty="0"/>
          </a:p>
          <a:p>
            <a:endParaRPr lang="pt-BR" sz="3200" b="1" dirty="0" smtClean="0"/>
          </a:p>
          <a:p>
            <a:pPr>
              <a:buFont typeface="Arial" charset="0"/>
              <a:buChar char="•"/>
            </a:pPr>
            <a:endParaRPr lang="pt-BR" sz="3200" b="1" dirty="0" smtClean="0"/>
          </a:p>
          <a:p>
            <a:pPr>
              <a:buFont typeface="Arial" charset="0"/>
              <a:buChar char="•"/>
            </a:pPr>
            <a:endParaRPr lang="pt-BR" sz="3200" b="1" dirty="0" smtClean="0"/>
          </a:p>
          <a:p>
            <a:endParaRPr lang="pt-BR" b="1" dirty="0" smtClean="0"/>
          </a:p>
        </p:txBody>
      </p:sp>
      <p:sp>
        <p:nvSpPr>
          <p:cNvPr id="12" name="CaixaDeTexto 11"/>
          <p:cNvSpPr txBox="1"/>
          <p:nvPr/>
        </p:nvSpPr>
        <p:spPr>
          <a:xfrm>
            <a:off x="706815" y="699190"/>
            <a:ext cx="8155245" cy="584775"/>
          </a:xfrm>
          <a:prstGeom prst="rect">
            <a:avLst/>
          </a:prstGeom>
          <a:noFill/>
        </p:spPr>
        <p:txBody>
          <a:bodyPr wrap="square" rtlCol="0">
            <a:spAutoFit/>
          </a:bodyPr>
          <a:lstStyle/>
          <a:p>
            <a:r>
              <a:rPr lang="pt-BR" sz="3200" b="1" dirty="0" smtClean="0">
                <a:solidFill>
                  <a:schemeClr val="accent1"/>
                </a:solidFill>
              </a:rPr>
              <a:t>Mudanças na Gestão dos Projetos Petrobras</a:t>
            </a:r>
          </a:p>
        </p:txBody>
      </p:sp>
    </p:spTree>
    <p:extLst>
      <p:ext uri="{BB962C8B-B14F-4D97-AF65-F5344CB8AC3E}">
        <p14:creationId xmlns:p14="http://schemas.microsoft.com/office/powerpoint/2010/main" val="100079335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57</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3" name="Retângulo 12"/>
          <p:cNvSpPr/>
          <p:nvPr/>
        </p:nvSpPr>
        <p:spPr>
          <a:xfrm>
            <a:off x="622995" y="1248842"/>
            <a:ext cx="7614744" cy="3139321"/>
          </a:xfrm>
          <a:prstGeom prst="rect">
            <a:avLst/>
          </a:prstGeom>
        </p:spPr>
        <p:txBody>
          <a:bodyPr wrap="square">
            <a:spAutoFit/>
          </a:bodyPr>
          <a:lstStyle/>
          <a:p>
            <a:r>
              <a:rPr lang="pt-BR" b="1" dirty="0" smtClean="0"/>
              <a:t>Exigência: </a:t>
            </a:r>
            <a:r>
              <a:rPr lang="pt-BR" dirty="0" smtClean="0"/>
              <a:t>Fato Consumado Pessoal</a:t>
            </a:r>
          </a:p>
          <a:p>
            <a:endParaRPr lang="pt-BR" b="1" dirty="0" smtClean="0"/>
          </a:p>
          <a:p>
            <a:pPr algn="just">
              <a:buFontTx/>
              <a:buChar char="-"/>
            </a:pPr>
            <a:r>
              <a:rPr lang="pt-BR" dirty="0"/>
              <a:t> Quando há </a:t>
            </a:r>
            <a:r>
              <a:rPr lang="pt-BR" dirty="0" smtClean="0"/>
              <a:t>aditivo de prazo em tramitação e realizamos </a:t>
            </a:r>
            <a:r>
              <a:rPr lang="pt-BR" dirty="0"/>
              <a:t>pagamentos </a:t>
            </a:r>
            <a:r>
              <a:rPr lang="pt-BR" dirty="0" smtClean="0"/>
              <a:t>para pessoal é </a:t>
            </a:r>
            <a:r>
              <a:rPr lang="pt-BR" dirty="0"/>
              <a:t>considerado fato consumado. No entanto, não podemos suspender os pagamentos da equipe executora, pois o projeto permanece em andamento</a:t>
            </a:r>
            <a:r>
              <a:rPr lang="pt-BR" dirty="0" smtClean="0"/>
              <a:t>.</a:t>
            </a:r>
          </a:p>
          <a:p>
            <a:pPr algn="just">
              <a:buFontTx/>
              <a:buChar char="-"/>
            </a:pPr>
            <a:endParaRPr lang="pt-BR" dirty="0" smtClean="0"/>
          </a:p>
          <a:p>
            <a:r>
              <a:rPr lang="pt-BR" b="1" dirty="0" smtClean="0"/>
              <a:t>Sugestão de Melhoria:</a:t>
            </a:r>
          </a:p>
          <a:p>
            <a:endParaRPr lang="pt-BR" b="1" dirty="0" smtClean="0"/>
          </a:p>
          <a:p>
            <a:pPr algn="just">
              <a:buFontTx/>
              <a:buChar char="-"/>
            </a:pPr>
            <a:r>
              <a:rPr lang="pt-BR" dirty="0"/>
              <a:t> Não considerar fato consumado para pagamento de pessoal da equipe técnica executora.</a:t>
            </a:r>
            <a:endParaRPr lang="pt-BR" dirty="0" smtClean="0"/>
          </a:p>
        </p:txBody>
      </p:sp>
      <p:sp>
        <p:nvSpPr>
          <p:cNvPr id="10" name="CaixaDeTexto 9"/>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2492703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58</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9" name="Retângulo 8"/>
          <p:cNvSpPr/>
          <p:nvPr/>
        </p:nvSpPr>
        <p:spPr>
          <a:xfrm>
            <a:off x="622995" y="1107523"/>
            <a:ext cx="7614744" cy="4524315"/>
          </a:xfrm>
          <a:prstGeom prst="rect">
            <a:avLst/>
          </a:prstGeom>
        </p:spPr>
        <p:txBody>
          <a:bodyPr wrap="square">
            <a:spAutoFit/>
          </a:bodyPr>
          <a:lstStyle/>
          <a:p>
            <a:r>
              <a:rPr lang="pt-BR" b="1" dirty="0" smtClean="0"/>
              <a:t>Exigência: </a:t>
            </a:r>
            <a:r>
              <a:rPr lang="pt-BR" dirty="0" smtClean="0"/>
              <a:t>Atesto de Recebimento</a:t>
            </a:r>
          </a:p>
          <a:p>
            <a:endParaRPr lang="pt-BR" b="1" dirty="0" smtClean="0"/>
          </a:p>
          <a:p>
            <a:pPr algn="just">
              <a:buFontTx/>
              <a:buChar char="-"/>
            </a:pPr>
            <a:r>
              <a:rPr lang="pt-BR" dirty="0"/>
              <a:t> Os processos estão se tornado cada vez mais </a:t>
            </a:r>
            <a:r>
              <a:rPr lang="pt-BR" dirty="0" smtClean="0"/>
              <a:t>informatizados. Os </a:t>
            </a:r>
            <a:r>
              <a:rPr lang="pt-BR" dirty="0"/>
              <a:t>pedidos de compras dos projetos são solicitados pelos coordenadores através do site por assinatura eletrônica. As notas fiscais de materiais e equipamentos </a:t>
            </a:r>
            <a:r>
              <a:rPr lang="pt-BR" dirty="0" smtClean="0"/>
              <a:t>são obrigatoriamente </a:t>
            </a:r>
            <a:r>
              <a:rPr lang="pt-BR" dirty="0"/>
              <a:t>emitidas de forma eletrônica bem como as notas fiscais de </a:t>
            </a:r>
            <a:r>
              <a:rPr lang="pt-BR" dirty="0" smtClean="0"/>
              <a:t>serviços, </a:t>
            </a:r>
            <a:r>
              <a:rPr lang="pt-BR" dirty="0"/>
              <a:t>salvo poucos fornecedores com sede em municípios que não obrigam esta </a:t>
            </a:r>
            <a:r>
              <a:rPr lang="pt-BR" dirty="0" smtClean="0"/>
              <a:t>prática. </a:t>
            </a:r>
            <a:r>
              <a:rPr lang="pt-BR" dirty="0"/>
              <a:t>Essa informatização </a:t>
            </a:r>
            <a:r>
              <a:rPr lang="pt-BR" dirty="0" smtClean="0"/>
              <a:t>dos processos </a:t>
            </a:r>
            <a:r>
              <a:rPr lang="pt-BR" dirty="0"/>
              <a:t>faz com que tenhamos mais agilidade, redução de utilização de papel e espaço no arquivamento de documentação. Entendemos que esta é uma tendência mundial, tendo em vista as preocupações com os impactos ambientais</a:t>
            </a:r>
            <a:r>
              <a:rPr lang="pt-BR" dirty="0" smtClean="0"/>
              <a:t>.</a:t>
            </a:r>
          </a:p>
          <a:p>
            <a:pPr algn="just">
              <a:buFontTx/>
              <a:buChar char="-"/>
            </a:pPr>
            <a:endParaRPr lang="pt-BR" dirty="0" smtClean="0"/>
          </a:p>
          <a:p>
            <a:r>
              <a:rPr lang="pt-BR" b="1" dirty="0" smtClean="0"/>
              <a:t>Sugestão de Melhoria:</a:t>
            </a:r>
          </a:p>
          <a:p>
            <a:endParaRPr lang="pt-BR" b="1" dirty="0" smtClean="0"/>
          </a:p>
          <a:p>
            <a:pPr algn="just">
              <a:buFontTx/>
              <a:buChar char="-"/>
            </a:pPr>
            <a:r>
              <a:rPr lang="pt-BR" dirty="0"/>
              <a:t> Aceitar termo de recebimento por autenticação </a:t>
            </a:r>
            <a:r>
              <a:rPr lang="pt-BR" dirty="0" smtClean="0"/>
              <a:t>digital.</a:t>
            </a:r>
          </a:p>
        </p:txBody>
      </p:sp>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318007217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59</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9" name="Retângulo 8"/>
          <p:cNvSpPr/>
          <p:nvPr/>
        </p:nvSpPr>
        <p:spPr>
          <a:xfrm>
            <a:off x="675388" y="941065"/>
            <a:ext cx="7614744" cy="923330"/>
          </a:xfrm>
          <a:prstGeom prst="rect">
            <a:avLst/>
          </a:prstGeom>
        </p:spPr>
        <p:txBody>
          <a:bodyPr wrap="square">
            <a:spAutoFit/>
          </a:bodyPr>
          <a:lstStyle/>
          <a:p>
            <a:r>
              <a:rPr lang="pt-BR" b="1" dirty="0" smtClean="0"/>
              <a:t>Exigência: </a:t>
            </a:r>
            <a:r>
              <a:rPr lang="pt-BR" dirty="0" smtClean="0"/>
              <a:t>Despesas com Passagem e Locomoção / Taxas de Inscrições</a:t>
            </a:r>
          </a:p>
          <a:p>
            <a:endParaRPr lang="pt-BR" b="1" dirty="0" smtClean="0"/>
          </a:p>
          <a:p>
            <a:pPr algn="just"/>
            <a:endParaRPr lang="pt-BR" dirty="0" smtClean="0"/>
          </a:p>
        </p:txBody>
      </p:sp>
      <p:pic>
        <p:nvPicPr>
          <p:cNvPr id="13" name="Imagem 12"/>
          <p:cNvPicPr>
            <a:picLocks noChangeAspect="1"/>
          </p:cNvPicPr>
          <p:nvPr/>
        </p:nvPicPr>
        <p:blipFill>
          <a:blip r:embed="rId2"/>
          <a:stretch>
            <a:fillRect/>
          </a:stretch>
        </p:blipFill>
        <p:spPr>
          <a:xfrm>
            <a:off x="702943" y="1537804"/>
            <a:ext cx="7199937" cy="1490691"/>
          </a:xfrm>
          <a:prstGeom prst="rect">
            <a:avLst/>
          </a:prstGeom>
        </p:spPr>
      </p:pic>
      <p:pic>
        <p:nvPicPr>
          <p:cNvPr id="14" name="Imagem 13"/>
          <p:cNvPicPr>
            <a:picLocks noChangeAspect="1"/>
          </p:cNvPicPr>
          <p:nvPr/>
        </p:nvPicPr>
        <p:blipFill>
          <a:blip r:embed="rId3"/>
          <a:stretch>
            <a:fillRect/>
          </a:stretch>
        </p:blipFill>
        <p:spPr>
          <a:xfrm>
            <a:off x="702943" y="3315432"/>
            <a:ext cx="7199937" cy="1169481"/>
          </a:xfrm>
          <a:prstGeom prst="rect">
            <a:avLst/>
          </a:prstGeom>
        </p:spPr>
      </p:pic>
      <p:sp>
        <p:nvSpPr>
          <p:cNvPr id="10" name="Retângulo 9"/>
          <p:cNvSpPr/>
          <p:nvPr/>
        </p:nvSpPr>
        <p:spPr>
          <a:xfrm>
            <a:off x="702943" y="4421768"/>
            <a:ext cx="7614744" cy="1754326"/>
          </a:xfrm>
          <a:prstGeom prst="rect">
            <a:avLst/>
          </a:prstGeom>
        </p:spPr>
        <p:txBody>
          <a:bodyPr wrap="square">
            <a:spAutoFit/>
          </a:bodyPr>
          <a:lstStyle/>
          <a:p>
            <a:pPr algn="just">
              <a:buFontTx/>
              <a:buChar char="-"/>
            </a:pPr>
            <a:endParaRPr lang="pt-BR" dirty="0" smtClean="0"/>
          </a:p>
          <a:p>
            <a:r>
              <a:rPr lang="pt-BR" b="1" dirty="0" smtClean="0"/>
              <a:t>Sugestão de Melhoria:</a:t>
            </a:r>
          </a:p>
          <a:p>
            <a:endParaRPr lang="pt-BR" b="1" dirty="0" smtClean="0"/>
          </a:p>
          <a:p>
            <a:pPr algn="just">
              <a:buFontTx/>
              <a:buChar char="-"/>
            </a:pPr>
            <a:r>
              <a:rPr lang="pt-BR" dirty="0"/>
              <a:t> As despesas </a:t>
            </a:r>
            <a:r>
              <a:rPr lang="pt-BR" dirty="0" smtClean="0"/>
              <a:t>são </a:t>
            </a:r>
            <a:r>
              <a:rPr lang="pt-BR" dirty="0"/>
              <a:t>comprovadas na rubrica de diárias juntamente com o relatório de </a:t>
            </a:r>
            <a:r>
              <a:rPr lang="pt-BR" dirty="0" smtClean="0"/>
              <a:t>viagem, portanto enviar na devida rubrica somente a </a:t>
            </a:r>
            <a:r>
              <a:rPr lang="pt-BR" dirty="0"/>
              <a:t>fatura ou nota fiscal como comprovante.</a:t>
            </a:r>
            <a:endParaRPr lang="pt-BR" dirty="0" smtClean="0"/>
          </a:p>
        </p:txBody>
      </p:sp>
      <p:sp>
        <p:nvSpPr>
          <p:cNvPr id="15" name="CaixaDeTexto 14"/>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900473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a:t>
            </a:fld>
            <a:endParaRPr lang="en-US" dirty="0"/>
          </a:p>
        </p:txBody>
      </p:sp>
      <p:sp>
        <p:nvSpPr>
          <p:cNvPr id="7" name="Retângulo 6"/>
          <p:cNvSpPr/>
          <p:nvPr/>
        </p:nvSpPr>
        <p:spPr>
          <a:xfrm>
            <a:off x="847797" y="1307461"/>
            <a:ext cx="2465290" cy="369332"/>
          </a:xfrm>
          <a:prstGeom prst="rect">
            <a:avLst/>
          </a:prstGeom>
        </p:spPr>
        <p:txBody>
          <a:bodyPr wrap="none">
            <a:spAutoFit/>
          </a:bodyPr>
          <a:lstStyle/>
          <a:p>
            <a:r>
              <a:rPr lang="pt-BR" b="1" dirty="0" smtClean="0"/>
              <a:t>HH – Equipe do Projeto:</a:t>
            </a:r>
            <a:endParaRPr lang="pt-BR" b="1" dirty="0"/>
          </a:p>
        </p:txBody>
      </p:sp>
      <p:sp>
        <p:nvSpPr>
          <p:cNvPr id="8" name="Retângulo 7"/>
          <p:cNvSpPr/>
          <p:nvPr/>
        </p:nvSpPr>
        <p:spPr>
          <a:xfrm>
            <a:off x="847796" y="1760997"/>
            <a:ext cx="6485913" cy="369332"/>
          </a:xfrm>
          <a:prstGeom prst="rect">
            <a:avLst/>
          </a:prstGeom>
        </p:spPr>
        <p:txBody>
          <a:bodyPr wrap="square">
            <a:spAutoFit/>
          </a:bodyPr>
          <a:lstStyle/>
          <a:p>
            <a:r>
              <a:rPr lang="pt-BR" dirty="0" smtClean="0"/>
              <a:t>- Previsão </a:t>
            </a:r>
            <a:r>
              <a:rPr lang="pt-BR" dirty="0"/>
              <a:t>de dissídio através de inclusão de novo </a:t>
            </a:r>
            <a:r>
              <a:rPr lang="pt-BR" dirty="0" smtClean="0"/>
              <a:t>item</a:t>
            </a:r>
            <a:endParaRPr lang="pt-BR" dirty="0"/>
          </a:p>
        </p:txBody>
      </p:sp>
      <p:sp>
        <p:nvSpPr>
          <p:cNvPr id="9" name="Retângulo 8"/>
          <p:cNvSpPr/>
          <p:nvPr/>
        </p:nvSpPr>
        <p:spPr>
          <a:xfrm>
            <a:off x="847797" y="2130329"/>
            <a:ext cx="6485913" cy="369332"/>
          </a:xfrm>
          <a:prstGeom prst="rect">
            <a:avLst/>
          </a:prstGeom>
        </p:spPr>
        <p:txBody>
          <a:bodyPr wrap="square">
            <a:spAutoFit/>
          </a:bodyPr>
          <a:lstStyle/>
          <a:p>
            <a:r>
              <a:rPr lang="pt-BR" dirty="0" smtClean="0"/>
              <a:t>- </a:t>
            </a:r>
            <a:r>
              <a:rPr lang="pt-BR" dirty="0"/>
              <a:t>Encargos e </a:t>
            </a:r>
            <a:r>
              <a:rPr lang="pt-BR" dirty="0" smtClean="0"/>
              <a:t>benefícios permanecem </a:t>
            </a:r>
            <a:r>
              <a:rPr lang="pt-BR" dirty="0"/>
              <a:t>limitados à 80%</a:t>
            </a:r>
          </a:p>
        </p:txBody>
      </p:sp>
      <p:sp>
        <p:nvSpPr>
          <p:cNvPr id="10" name="Retângulo 9"/>
          <p:cNvSpPr/>
          <p:nvPr/>
        </p:nvSpPr>
        <p:spPr>
          <a:xfrm>
            <a:off x="847794" y="2539904"/>
            <a:ext cx="6485913" cy="369332"/>
          </a:xfrm>
          <a:prstGeom prst="rect">
            <a:avLst/>
          </a:prstGeom>
        </p:spPr>
        <p:txBody>
          <a:bodyPr wrap="square">
            <a:spAutoFit/>
          </a:bodyPr>
          <a:lstStyle/>
          <a:p>
            <a:r>
              <a:rPr lang="pt-BR" dirty="0" smtClean="0"/>
              <a:t>- </a:t>
            </a:r>
            <a:r>
              <a:rPr lang="pt-BR" dirty="0"/>
              <a:t>Remuneração </a:t>
            </a:r>
            <a:r>
              <a:rPr lang="pt-BR" dirty="0" smtClean="0"/>
              <a:t>direta x Ressarcimento</a:t>
            </a:r>
            <a:endParaRPr lang="pt-BR" dirty="0"/>
          </a:p>
        </p:txBody>
      </p:sp>
      <p:sp>
        <p:nvSpPr>
          <p:cNvPr id="12" name="Retângulo 11"/>
          <p:cNvSpPr/>
          <p:nvPr/>
        </p:nvSpPr>
        <p:spPr>
          <a:xfrm>
            <a:off x="847792" y="2909236"/>
            <a:ext cx="7743217" cy="369332"/>
          </a:xfrm>
          <a:prstGeom prst="rect">
            <a:avLst/>
          </a:prstGeom>
        </p:spPr>
        <p:txBody>
          <a:bodyPr wrap="square">
            <a:spAutoFit/>
          </a:bodyPr>
          <a:lstStyle/>
          <a:p>
            <a:r>
              <a:rPr lang="pt-BR" dirty="0" smtClean="0"/>
              <a:t>- Projeto </a:t>
            </a:r>
            <a:r>
              <a:rPr lang="pt-BR" dirty="0"/>
              <a:t>de apoio ao </a:t>
            </a:r>
            <a:r>
              <a:rPr lang="pt-BR" dirty="0" smtClean="0"/>
              <a:t>laboratório (Pagamento aos Administrativos)</a:t>
            </a:r>
            <a:endParaRPr lang="pt-BR" dirty="0"/>
          </a:p>
        </p:txBody>
      </p:sp>
      <p:sp>
        <p:nvSpPr>
          <p:cNvPr id="13" name="Retângulo 12"/>
          <p:cNvSpPr/>
          <p:nvPr/>
        </p:nvSpPr>
        <p:spPr>
          <a:xfrm>
            <a:off x="847791" y="3272268"/>
            <a:ext cx="7743217" cy="369332"/>
          </a:xfrm>
          <a:prstGeom prst="rect">
            <a:avLst/>
          </a:prstGeom>
        </p:spPr>
        <p:txBody>
          <a:bodyPr wrap="square">
            <a:spAutoFit/>
          </a:bodyPr>
          <a:lstStyle/>
          <a:p>
            <a:r>
              <a:rPr lang="pt-BR" dirty="0" smtClean="0"/>
              <a:t>- Limitação de 8h para docentes – Aumento do valor HH</a:t>
            </a:r>
            <a:endParaRPr lang="pt-BR" dirty="0"/>
          </a:p>
        </p:txBody>
      </p:sp>
      <p:sp>
        <p:nvSpPr>
          <p:cNvPr id="14" name="Retângulo 13"/>
          <p:cNvSpPr/>
          <p:nvPr/>
        </p:nvSpPr>
        <p:spPr>
          <a:xfrm>
            <a:off x="847790" y="4513447"/>
            <a:ext cx="7743217" cy="369332"/>
          </a:xfrm>
          <a:prstGeom prst="rect">
            <a:avLst/>
          </a:prstGeom>
        </p:spPr>
        <p:txBody>
          <a:bodyPr wrap="square">
            <a:spAutoFit/>
          </a:bodyPr>
          <a:lstStyle/>
          <a:p>
            <a:r>
              <a:rPr lang="pt-BR" dirty="0" smtClean="0"/>
              <a:t>- Restrição – Tabela PRH/ANP</a:t>
            </a:r>
            <a:endParaRPr lang="pt-BR" dirty="0"/>
          </a:p>
        </p:txBody>
      </p:sp>
      <p:sp>
        <p:nvSpPr>
          <p:cNvPr id="15" name="Retângulo 14"/>
          <p:cNvSpPr/>
          <p:nvPr/>
        </p:nvSpPr>
        <p:spPr>
          <a:xfrm>
            <a:off x="847797" y="4078502"/>
            <a:ext cx="888385" cy="369332"/>
          </a:xfrm>
          <a:prstGeom prst="rect">
            <a:avLst/>
          </a:prstGeom>
        </p:spPr>
        <p:txBody>
          <a:bodyPr wrap="none">
            <a:spAutoFit/>
          </a:bodyPr>
          <a:lstStyle/>
          <a:p>
            <a:r>
              <a:rPr lang="pt-BR" b="1" dirty="0"/>
              <a:t>Bolsas:</a:t>
            </a:r>
          </a:p>
        </p:txBody>
      </p:sp>
      <p:sp>
        <p:nvSpPr>
          <p:cNvPr id="16" name="Retângulo 15"/>
          <p:cNvSpPr/>
          <p:nvPr/>
        </p:nvSpPr>
        <p:spPr>
          <a:xfrm>
            <a:off x="847789" y="4882779"/>
            <a:ext cx="7743217" cy="369332"/>
          </a:xfrm>
          <a:prstGeom prst="rect">
            <a:avLst/>
          </a:prstGeom>
        </p:spPr>
        <p:txBody>
          <a:bodyPr wrap="square">
            <a:spAutoFit/>
          </a:bodyPr>
          <a:lstStyle/>
          <a:p>
            <a:r>
              <a:rPr lang="pt-BR" dirty="0" smtClean="0"/>
              <a:t>- Somente bolsa acadêmica</a:t>
            </a:r>
            <a:endParaRPr lang="pt-BR" dirty="0"/>
          </a:p>
        </p:txBody>
      </p:sp>
      <p:sp>
        <p:nvSpPr>
          <p:cNvPr id="17" name="Retângulo 16"/>
          <p:cNvSpPr/>
          <p:nvPr/>
        </p:nvSpPr>
        <p:spPr>
          <a:xfrm>
            <a:off x="847797" y="5267921"/>
            <a:ext cx="7743217" cy="369332"/>
          </a:xfrm>
          <a:prstGeom prst="rect">
            <a:avLst/>
          </a:prstGeom>
        </p:spPr>
        <p:txBody>
          <a:bodyPr wrap="square">
            <a:spAutoFit/>
          </a:bodyPr>
          <a:lstStyle/>
          <a:p>
            <a:r>
              <a:rPr lang="pt-BR" dirty="0" smtClean="0"/>
              <a:t>- Bolsas pós </a:t>
            </a:r>
            <a:r>
              <a:rPr lang="pt-BR" dirty="0" err="1" smtClean="0"/>
              <a:t>doc</a:t>
            </a:r>
            <a:r>
              <a:rPr lang="pt-BR" dirty="0" smtClean="0"/>
              <a:t>  x Bolsas para pesquisador visitante</a:t>
            </a:r>
            <a:endParaRPr lang="pt-BR" dirty="0"/>
          </a:p>
        </p:txBody>
      </p:sp>
      <p:sp>
        <p:nvSpPr>
          <p:cNvPr id="19" name="Retângulo 18"/>
          <p:cNvSpPr/>
          <p:nvPr/>
        </p:nvSpPr>
        <p:spPr>
          <a:xfrm>
            <a:off x="847787" y="5596280"/>
            <a:ext cx="7743217" cy="369332"/>
          </a:xfrm>
          <a:prstGeom prst="rect">
            <a:avLst/>
          </a:prstGeom>
        </p:spPr>
        <p:txBody>
          <a:bodyPr wrap="square">
            <a:spAutoFit/>
          </a:bodyPr>
          <a:lstStyle/>
          <a:p>
            <a:r>
              <a:rPr lang="pt-BR" dirty="0" smtClean="0"/>
              <a:t>- Sem previsão de rubrica para estágio</a:t>
            </a:r>
            <a:endParaRPr lang="pt-BR" dirty="0"/>
          </a:p>
        </p:txBody>
      </p:sp>
      <p:sp>
        <p:nvSpPr>
          <p:cNvPr id="21" name="CaixaDeTexto 20"/>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22" name="Retângulo 21"/>
          <p:cNvSpPr/>
          <p:nvPr/>
        </p:nvSpPr>
        <p:spPr>
          <a:xfrm>
            <a:off x="666750" y="891199"/>
            <a:ext cx="3131388" cy="400110"/>
          </a:xfrm>
          <a:prstGeom prst="rect">
            <a:avLst/>
          </a:prstGeom>
        </p:spPr>
        <p:txBody>
          <a:bodyPr wrap="square">
            <a:spAutoFit/>
          </a:bodyPr>
          <a:lstStyle/>
          <a:p>
            <a:r>
              <a:rPr lang="pt-BR" sz="2000" b="1" dirty="0" smtClean="0"/>
              <a:t>Elaboração de propostas</a:t>
            </a:r>
            <a:endParaRPr lang="pt-BR" sz="2000" b="1" dirty="0"/>
          </a:p>
        </p:txBody>
      </p:sp>
    </p:spTree>
    <p:extLst>
      <p:ext uri="{BB962C8B-B14F-4D97-AF65-F5344CB8AC3E}">
        <p14:creationId xmlns:p14="http://schemas.microsoft.com/office/powerpoint/2010/main" val="30316951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60</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Retângulo 9"/>
          <p:cNvSpPr/>
          <p:nvPr/>
        </p:nvSpPr>
        <p:spPr>
          <a:xfrm>
            <a:off x="677074" y="971585"/>
            <a:ext cx="7614744" cy="646331"/>
          </a:xfrm>
          <a:prstGeom prst="rect">
            <a:avLst/>
          </a:prstGeom>
        </p:spPr>
        <p:txBody>
          <a:bodyPr wrap="square">
            <a:spAutoFit/>
          </a:bodyPr>
          <a:lstStyle/>
          <a:p>
            <a:r>
              <a:rPr lang="pt-BR" b="1" dirty="0" smtClean="0"/>
              <a:t>Exigência: </a:t>
            </a:r>
            <a:r>
              <a:rPr lang="pt-BR" dirty="0" smtClean="0"/>
              <a:t>Despesas com Seguro Internacional</a:t>
            </a:r>
            <a:endParaRPr lang="pt-BR" b="1" dirty="0" smtClean="0"/>
          </a:p>
          <a:p>
            <a:pPr algn="just"/>
            <a:endParaRPr lang="pt-BR" dirty="0" smtClean="0"/>
          </a:p>
        </p:txBody>
      </p:sp>
      <p:pic>
        <p:nvPicPr>
          <p:cNvPr id="12" name="Imagem 11"/>
          <p:cNvPicPr>
            <a:picLocks noChangeAspect="1"/>
          </p:cNvPicPr>
          <p:nvPr/>
        </p:nvPicPr>
        <p:blipFill>
          <a:blip r:embed="rId2"/>
          <a:stretch>
            <a:fillRect/>
          </a:stretch>
        </p:blipFill>
        <p:spPr>
          <a:xfrm>
            <a:off x="738034" y="1399975"/>
            <a:ext cx="6810375" cy="1295400"/>
          </a:xfrm>
          <a:prstGeom prst="rect">
            <a:avLst/>
          </a:prstGeom>
        </p:spPr>
      </p:pic>
      <p:sp>
        <p:nvSpPr>
          <p:cNvPr id="15" name="Retângulo 14"/>
          <p:cNvSpPr/>
          <p:nvPr/>
        </p:nvSpPr>
        <p:spPr>
          <a:xfrm>
            <a:off x="738034" y="2870365"/>
            <a:ext cx="7614744" cy="369332"/>
          </a:xfrm>
          <a:prstGeom prst="rect">
            <a:avLst/>
          </a:prstGeom>
        </p:spPr>
        <p:txBody>
          <a:bodyPr wrap="square">
            <a:spAutoFit/>
          </a:bodyPr>
          <a:lstStyle/>
          <a:p>
            <a:r>
              <a:rPr lang="pt-BR" b="1" dirty="0" smtClean="0"/>
              <a:t>Questionamento:</a:t>
            </a:r>
          </a:p>
        </p:txBody>
      </p:sp>
      <p:pic>
        <p:nvPicPr>
          <p:cNvPr id="16" name="Imagem 15"/>
          <p:cNvPicPr>
            <a:picLocks noChangeAspect="1"/>
          </p:cNvPicPr>
          <p:nvPr/>
        </p:nvPicPr>
        <p:blipFill>
          <a:blip r:embed="rId3"/>
          <a:stretch>
            <a:fillRect/>
          </a:stretch>
        </p:blipFill>
        <p:spPr>
          <a:xfrm>
            <a:off x="755436" y="3271915"/>
            <a:ext cx="6743700" cy="2009775"/>
          </a:xfrm>
          <a:prstGeom prst="rect">
            <a:avLst/>
          </a:prstGeom>
        </p:spPr>
      </p:pic>
      <p:sp>
        <p:nvSpPr>
          <p:cNvPr id="13" name="Retângulo 12"/>
          <p:cNvSpPr/>
          <p:nvPr/>
        </p:nvSpPr>
        <p:spPr>
          <a:xfrm>
            <a:off x="755436" y="5357355"/>
            <a:ext cx="7614744" cy="923330"/>
          </a:xfrm>
          <a:prstGeom prst="rect">
            <a:avLst/>
          </a:prstGeom>
        </p:spPr>
        <p:txBody>
          <a:bodyPr wrap="square">
            <a:spAutoFit/>
          </a:bodyPr>
          <a:lstStyle/>
          <a:p>
            <a:r>
              <a:rPr lang="pt-BR" b="1" dirty="0" smtClean="0"/>
              <a:t>Sugestão de Melhoria:</a:t>
            </a:r>
          </a:p>
          <a:p>
            <a:pPr algn="just">
              <a:buFontTx/>
              <a:buChar char="-"/>
            </a:pPr>
            <a:r>
              <a:rPr lang="pt-BR" dirty="0"/>
              <a:t> Aceitar somente o comprovante das despesas, e </a:t>
            </a:r>
            <a:r>
              <a:rPr lang="pt-BR" dirty="0" smtClean="0"/>
              <a:t>não solicitar </a:t>
            </a:r>
            <a:r>
              <a:rPr lang="pt-BR" dirty="0"/>
              <a:t>a apólice, pois é um documento contratual.</a:t>
            </a:r>
            <a:endParaRPr lang="pt-BR" dirty="0" smtClean="0"/>
          </a:p>
        </p:txBody>
      </p:sp>
      <p:sp>
        <p:nvSpPr>
          <p:cNvPr id="17" name="CaixaDeTexto 16"/>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8139626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61</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3" name="Retângulo 12"/>
          <p:cNvSpPr/>
          <p:nvPr/>
        </p:nvSpPr>
        <p:spPr>
          <a:xfrm>
            <a:off x="615112" y="919481"/>
            <a:ext cx="7614744" cy="1754326"/>
          </a:xfrm>
          <a:prstGeom prst="rect">
            <a:avLst/>
          </a:prstGeom>
        </p:spPr>
        <p:txBody>
          <a:bodyPr wrap="square">
            <a:spAutoFit/>
          </a:bodyPr>
          <a:lstStyle/>
          <a:p>
            <a:r>
              <a:rPr lang="pt-BR" b="1" dirty="0" smtClean="0"/>
              <a:t>Exigência: </a:t>
            </a:r>
            <a:r>
              <a:rPr lang="pt-BR" dirty="0" smtClean="0"/>
              <a:t>Despesas Acessórias de Importação</a:t>
            </a:r>
          </a:p>
          <a:p>
            <a:endParaRPr lang="pt-BR" b="1" dirty="0" smtClean="0"/>
          </a:p>
          <a:p>
            <a:pPr algn="just">
              <a:buFontTx/>
              <a:buChar char="-"/>
            </a:pPr>
            <a:r>
              <a:rPr lang="pt-BR" dirty="0"/>
              <a:t> Para as despesas bancárias de importação precisamos anexar documentos solicitados junto ao banco, comprovantes de tarifas com IOF sobre importação, IR e despesas bancárias</a:t>
            </a:r>
            <a:r>
              <a:rPr lang="pt-BR" dirty="0" smtClean="0"/>
              <a:t>.</a:t>
            </a:r>
          </a:p>
          <a:p>
            <a:pPr algn="just">
              <a:buFontTx/>
              <a:buChar char="-"/>
            </a:pPr>
            <a:endParaRPr lang="pt-BR" dirty="0" smtClean="0"/>
          </a:p>
        </p:txBody>
      </p:sp>
      <p:sp>
        <p:nvSpPr>
          <p:cNvPr id="14" name="Retângulo 13"/>
          <p:cNvSpPr/>
          <p:nvPr/>
        </p:nvSpPr>
        <p:spPr>
          <a:xfrm>
            <a:off x="622995" y="2449335"/>
            <a:ext cx="7614744" cy="369332"/>
          </a:xfrm>
          <a:prstGeom prst="rect">
            <a:avLst/>
          </a:prstGeom>
        </p:spPr>
        <p:txBody>
          <a:bodyPr wrap="square">
            <a:spAutoFit/>
          </a:bodyPr>
          <a:lstStyle/>
          <a:p>
            <a:r>
              <a:rPr lang="pt-BR" b="1" dirty="0" smtClean="0"/>
              <a:t>Questionamento:</a:t>
            </a:r>
            <a:endParaRPr lang="pt-BR" dirty="0" smtClean="0"/>
          </a:p>
        </p:txBody>
      </p:sp>
      <p:pic>
        <p:nvPicPr>
          <p:cNvPr id="17" name="Imagem 16"/>
          <p:cNvPicPr>
            <a:picLocks noChangeAspect="1"/>
          </p:cNvPicPr>
          <p:nvPr/>
        </p:nvPicPr>
        <p:blipFill>
          <a:blip r:embed="rId2"/>
          <a:stretch>
            <a:fillRect/>
          </a:stretch>
        </p:blipFill>
        <p:spPr>
          <a:xfrm>
            <a:off x="1035214" y="3004383"/>
            <a:ext cx="6067425" cy="1657350"/>
          </a:xfrm>
          <a:prstGeom prst="rect">
            <a:avLst/>
          </a:prstGeom>
        </p:spPr>
      </p:pic>
      <p:sp>
        <p:nvSpPr>
          <p:cNvPr id="18" name="Retângulo 17"/>
          <p:cNvSpPr/>
          <p:nvPr/>
        </p:nvSpPr>
        <p:spPr>
          <a:xfrm>
            <a:off x="622995" y="4589383"/>
            <a:ext cx="7614744" cy="1477328"/>
          </a:xfrm>
          <a:prstGeom prst="rect">
            <a:avLst/>
          </a:prstGeom>
        </p:spPr>
        <p:txBody>
          <a:bodyPr wrap="square">
            <a:spAutoFit/>
          </a:bodyPr>
          <a:lstStyle/>
          <a:p>
            <a:pPr algn="just">
              <a:buFontTx/>
              <a:buChar char="-"/>
            </a:pPr>
            <a:endParaRPr lang="pt-BR" dirty="0" smtClean="0"/>
          </a:p>
          <a:p>
            <a:r>
              <a:rPr lang="pt-BR" b="1" dirty="0" smtClean="0"/>
              <a:t>Sugestão de Melhoria:</a:t>
            </a:r>
          </a:p>
          <a:p>
            <a:endParaRPr lang="pt-BR" b="1" dirty="0" smtClean="0"/>
          </a:p>
          <a:p>
            <a:pPr algn="just">
              <a:buFontTx/>
              <a:buChar char="-"/>
            </a:pPr>
            <a:r>
              <a:rPr lang="pt-BR" dirty="0"/>
              <a:t>  Aceitar somente o extrato bancário como comprovante das </a:t>
            </a:r>
            <a:r>
              <a:rPr lang="pt-BR" dirty="0" smtClean="0"/>
              <a:t>despesas </a:t>
            </a:r>
            <a:r>
              <a:rPr lang="pt-BR" dirty="0"/>
              <a:t>bancárias com importação.</a:t>
            </a:r>
            <a:endParaRPr lang="pt-BR" dirty="0" smtClean="0"/>
          </a:p>
        </p:txBody>
      </p:sp>
      <p:sp>
        <p:nvSpPr>
          <p:cNvPr id="15" name="CaixaDeTexto 14"/>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37813999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62</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2" name="Retângulo 11"/>
          <p:cNvSpPr/>
          <p:nvPr/>
        </p:nvSpPr>
        <p:spPr>
          <a:xfrm>
            <a:off x="622995" y="1064176"/>
            <a:ext cx="7614744" cy="3970318"/>
          </a:xfrm>
          <a:prstGeom prst="rect">
            <a:avLst/>
          </a:prstGeom>
        </p:spPr>
        <p:txBody>
          <a:bodyPr wrap="square">
            <a:spAutoFit/>
          </a:bodyPr>
          <a:lstStyle/>
          <a:p>
            <a:r>
              <a:rPr lang="pt-BR" b="1" dirty="0" smtClean="0"/>
              <a:t>Exigência: </a:t>
            </a:r>
            <a:r>
              <a:rPr lang="pt-BR" dirty="0" smtClean="0"/>
              <a:t>Inclusão de membro não remunerado e substituição de membro</a:t>
            </a:r>
          </a:p>
          <a:p>
            <a:endParaRPr lang="pt-BR" b="1" dirty="0" smtClean="0"/>
          </a:p>
          <a:p>
            <a:pPr algn="just">
              <a:buFontTx/>
              <a:buChar char="-"/>
            </a:pPr>
            <a:r>
              <a:rPr lang="pt-BR" dirty="0"/>
              <a:t> A inclusão ou alteração de membro não remunerado deve ser feito através de reformulação financeira</a:t>
            </a:r>
            <a:r>
              <a:rPr lang="pt-BR" dirty="0" smtClean="0"/>
              <a:t>.</a:t>
            </a:r>
          </a:p>
          <a:p>
            <a:pPr algn="just"/>
            <a:endParaRPr lang="pt-BR" dirty="0" smtClean="0"/>
          </a:p>
          <a:p>
            <a:pPr algn="just">
              <a:buFontTx/>
              <a:buChar char="-"/>
            </a:pPr>
            <a:r>
              <a:rPr lang="pt-BR" dirty="0" smtClean="0"/>
              <a:t> Membro definido não pode ser substituído por um membro não definido.</a:t>
            </a:r>
          </a:p>
          <a:p>
            <a:pPr algn="just"/>
            <a:r>
              <a:rPr lang="pt-BR" dirty="0" smtClean="0"/>
              <a:t> </a:t>
            </a:r>
          </a:p>
          <a:p>
            <a:r>
              <a:rPr lang="pt-BR" b="1" dirty="0" smtClean="0"/>
              <a:t>Sugestão de Melhoria:</a:t>
            </a:r>
          </a:p>
          <a:p>
            <a:endParaRPr lang="pt-BR" b="1" dirty="0" smtClean="0"/>
          </a:p>
          <a:p>
            <a:pPr algn="just">
              <a:buFontTx/>
              <a:buChar char="-"/>
            </a:pPr>
            <a:r>
              <a:rPr lang="pt-BR" dirty="0"/>
              <a:t> Avaliar a possibilidade de cadastrar diretamente no SIGITEC através do link Indicar/Substituir Membros de Equipe - Não remunerado</a:t>
            </a:r>
            <a:r>
              <a:rPr lang="pt-BR" dirty="0" smtClean="0"/>
              <a:t>. E autorizar a substituição de membro por não definido.</a:t>
            </a:r>
          </a:p>
        </p:txBody>
      </p:sp>
      <p:sp>
        <p:nvSpPr>
          <p:cNvPr id="10" name="CaixaDeTexto 9"/>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894183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63</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9" name="Retângulo 8"/>
          <p:cNvSpPr/>
          <p:nvPr/>
        </p:nvSpPr>
        <p:spPr>
          <a:xfrm>
            <a:off x="640397" y="1033398"/>
            <a:ext cx="7614744" cy="1477328"/>
          </a:xfrm>
          <a:prstGeom prst="rect">
            <a:avLst/>
          </a:prstGeom>
        </p:spPr>
        <p:txBody>
          <a:bodyPr wrap="square">
            <a:spAutoFit/>
          </a:bodyPr>
          <a:lstStyle/>
          <a:p>
            <a:r>
              <a:rPr lang="pt-BR" b="1" dirty="0" smtClean="0"/>
              <a:t>Exigência: </a:t>
            </a:r>
            <a:r>
              <a:rPr lang="pt-BR" dirty="0" smtClean="0"/>
              <a:t>Vigência dos Convênios x Despesas</a:t>
            </a:r>
          </a:p>
          <a:p>
            <a:endParaRPr lang="pt-BR" b="1" dirty="0" smtClean="0"/>
          </a:p>
          <a:p>
            <a:pPr algn="just">
              <a:buFontTx/>
              <a:buChar char="-"/>
            </a:pPr>
            <a:r>
              <a:rPr lang="pt-BR" dirty="0"/>
              <a:t> Solicitam devolução de saldo para despesas acessórias com importação debitadas após o encerramento do convênio, no entanto a importação ocorreu no período vigente</a:t>
            </a:r>
            <a:r>
              <a:rPr lang="pt-BR" dirty="0" smtClean="0"/>
              <a:t>.</a:t>
            </a:r>
          </a:p>
        </p:txBody>
      </p:sp>
      <p:sp>
        <p:nvSpPr>
          <p:cNvPr id="10" name="Retângulo 9"/>
          <p:cNvSpPr/>
          <p:nvPr/>
        </p:nvSpPr>
        <p:spPr>
          <a:xfrm>
            <a:off x="622995" y="2908673"/>
            <a:ext cx="7614744" cy="923330"/>
          </a:xfrm>
          <a:prstGeom prst="rect">
            <a:avLst/>
          </a:prstGeom>
        </p:spPr>
        <p:txBody>
          <a:bodyPr wrap="square">
            <a:spAutoFit/>
          </a:bodyPr>
          <a:lstStyle/>
          <a:p>
            <a:r>
              <a:rPr lang="pt-BR" b="1" dirty="0" smtClean="0"/>
              <a:t>Sugestão de Melhoria:</a:t>
            </a:r>
          </a:p>
          <a:p>
            <a:endParaRPr lang="pt-BR" b="1" dirty="0" smtClean="0"/>
          </a:p>
          <a:p>
            <a:pPr algn="just">
              <a:buFontTx/>
              <a:buChar char="-"/>
            </a:pPr>
            <a:r>
              <a:rPr lang="pt-BR" dirty="0"/>
              <a:t> Avaliar a data da efetivação do débito do fato gerador da despesa.</a:t>
            </a:r>
            <a:endParaRPr lang="pt-BR" dirty="0" smtClean="0"/>
          </a:p>
        </p:txBody>
      </p:sp>
      <p:sp>
        <p:nvSpPr>
          <p:cNvPr id="13" name="CaixaDeTexto 12"/>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21262918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64</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2" name="Retângulo 11"/>
          <p:cNvSpPr/>
          <p:nvPr/>
        </p:nvSpPr>
        <p:spPr>
          <a:xfrm>
            <a:off x="622995" y="901445"/>
            <a:ext cx="7614744" cy="1477328"/>
          </a:xfrm>
          <a:prstGeom prst="rect">
            <a:avLst/>
          </a:prstGeom>
        </p:spPr>
        <p:txBody>
          <a:bodyPr wrap="square">
            <a:spAutoFit/>
          </a:bodyPr>
          <a:lstStyle/>
          <a:p>
            <a:r>
              <a:rPr lang="pt-BR" b="1" dirty="0" smtClean="0"/>
              <a:t>Exigência: </a:t>
            </a:r>
            <a:r>
              <a:rPr lang="pt-BR" dirty="0" smtClean="0"/>
              <a:t>Envio de Nota Fiscal Eletrônica</a:t>
            </a:r>
          </a:p>
          <a:p>
            <a:endParaRPr lang="pt-BR" b="1" dirty="0" smtClean="0"/>
          </a:p>
          <a:p>
            <a:pPr algn="just">
              <a:buFontTx/>
              <a:buChar char="-"/>
            </a:pPr>
            <a:r>
              <a:rPr lang="pt-BR" dirty="0"/>
              <a:t> A maioria dos municípios exigem dos prestadores de serviços a emissão eletrônica, porém, ainda há poucos fornecedores que emitem </a:t>
            </a:r>
            <a:r>
              <a:rPr lang="pt-BR" dirty="0" smtClean="0"/>
              <a:t>nota fiscal </a:t>
            </a:r>
            <a:r>
              <a:rPr lang="pt-BR" dirty="0"/>
              <a:t>manual. Esta regulamentação não está sob a competência da Fundação.</a:t>
            </a:r>
            <a:endParaRPr lang="pt-BR" dirty="0" smtClean="0"/>
          </a:p>
        </p:txBody>
      </p:sp>
      <p:sp>
        <p:nvSpPr>
          <p:cNvPr id="13" name="Retângulo 12"/>
          <p:cNvSpPr/>
          <p:nvPr/>
        </p:nvSpPr>
        <p:spPr>
          <a:xfrm>
            <a:off x="622995" y="2432678"/>
            <a:ext cx="7614744" cy="369332"/>
          </a:xfrm>
          <a:prstGeom prst="rect">
            <a:avLst/>
          </a:prstGeom>
        </p:spPr>
        <p:txBody>
          <a:bodyPr wrap="square">
            <a:spAutoFit/>
          </a:bodyPr>
          <a:lstStyle/>
          <a:p>
            <a:r>
              <a:rPr lang="pt-BR" b="1" dirty="0" smtClean="0"/>
              <a:t>Questionamento:</a:t>
            </a:r>
            <a:endParaRPr lang="pt-BR" dirty="0" smtClean="0"/>
          </a:p>
        </p:txBody>
      </p:sp>
      <p:pic>
        <p:nvPicPr>
          <p:cNvPr id="14" name="Imagem 13"/>
          <p:cNvPicPr>
            <a:picLocks noChangeAspect="1"/>
          </p:cNvPicPr>
          <p:nvPr/>
        </p:nvPicPr>
        <p:blipFill>
          <a:blip r:embed="rId2"/>
          <a:stretch>
            <a:fillRect/>
          </a:stretch>
        </p:blipFill>
        <p:spPr>
          <a:xfrm>
            <a:off x="622995" y="2855915"/>
            <a:ext cx="7477125" cy="1638300"/>
          </a:xfrm>
          <a:prstGeom prst="rect">
            <a:avLst/>
          </a:prstGeom>
        </p:spPr>
      </p:pic>
      <p:sp>
        <p:nvSpPr>
          <p:cNvPr id="15" name="Retângulo 14"/>
          <p:cNvSpPr/>
          <p:nvPr/>
        </p:nvSpPr>
        <p:spPr>
          <a:xfrm>
            <a:off x="634299" y="4562371"/>
            <a:ext cx="7614744" cy="1754326"/>
          </a:xfrm>
          <a:prstGeom prst="rect">
            <a:avLst/>
          </a:prstGeom>
        </p:spPr>
        <p:txBody>
          <a:bodyPr wrap="square">
            <a:spAutoFit/>
          </a:bodyPr>
          <a:lstStyle/>
          <a:p>
            <a:r>
              <a:rPr lang="pt-BR" b="1" dirty="0" smtClean="0"/>
              <a:t>Sugestão de Melhoria:</a:t>
            </a:r>
          </a:p>
          <a:p>
            <a:endParaRPr lang="pt-BR" b="1" dirty="0" smtClean="0"/>
          </a:p>
          <a:p>
            <a:pPr algn="just">
              <a:buFontTx/>
              <a:buChar char="-"/>
            </a:pPr>
            <a:r>
              <a:rPr lang="pt-BR" dirty="0"/>
              <a:t> Aceitar a </a:t>
            </a:r>
            <a:r>
              <a:rPr lang="pt-BR" dirty="0" smtClean="0"/>
              <a:t>nota fiscal </a:t>
            </a:r>
            <a:r>
              <a:rPr lang="pt-BR" dirty="0"/>
              <a:t>enviada na prestação de contas (da forma que foi emitida pelo fornecedor), pois quando realizamos o pagamento consultamos se o fornecedor é obrigado ou não emitir a </a:t>
            </a:r>
            <a:r>
              <a:rPr lang="pt-BR" dirty="0" smtClean="0"/>
              <a:t>nota fiscal eletrônica.</a:t>
            </a:r>
          </a:p>
        </p:txBody>
      </p:sp>
      <p:sp>
        <p:nvSpPr>
          <p:cNvPr id="17" name="CaixaDeTexto 16"/>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208489772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65</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6" name="Retângulo 15"/>
          <p:cNvSpPr/>
          <p:nvPr/>
        </p:nvSpPr>
        <p:spPr>
          <a:xfrm>
            <a:off x="622995" y="862651"/>
            <a:ext cx="7614744" cy="1754326"/>
          </a:xfrm>
          <a:prstGeom prst="rect">
            <a:avLst/>
          </a:prstGeom>
        </p:spPr>
        <p:txBody>
          <a:bodyPr wrap="square">
            <a:spAutoFit/>
          </a:bodyPr>
          <a:lstStyle/>
          <a:p>
            <a:r>
              <a:rPr lang="pt-BR" b="1" dirty="0" smtClean="0"/>
              <a:t>Exigência: </a:t>
            </a:r>
            <a:r>
              <a:rPr lang="pt-BR" dirty="0"/>
              <a:t>Cobrança de juros/correção monetária sobre glosas</a:t>
            </a:r>
            <a:endParaRPr lang="pt-BR" dirty="0" smtClean="0"/>
          </a:p>
          <a:p>
            <a:endParaRPr lang="pt-BR" b="1" dirty="0" smtClean="0"/>
          </a:p>
          <a:p>
            <a:pPr algn="just">
              <a:buFontTx/>
              <a:buChar char="-"/>
            </a:pPr>
            <a:r>
              <a:rPr lang="pt-BR" dirty="0"/>
              <a:t> A cobrança de juros/correção é solicitada da data do débito até a data de devolução do crédito na conta da Petrobras. Ocorre que o tempo de análise da prestação de </a:t>
            </a:r>
            <a:r>
              <a:rPr lang="pt-BR" dirty="0" smtClean="0"/>
              <a:t>contas final </a:t>
            </a:r>
            <a:r>
              <a:rPr lang="pt-BR" dirty="0"/>
              <a:t>por parte da Petrobras é em média de um ano e meio.</a:t>
            </a:r>
            <a:endParaRPr lang="pt-BR" dirty="0" smtClean="0"/>
          </a:p>
        </p:txBody>
      </p:sp>
      <p:sp>
        <p:nvSpPr>
          <p:cNvPr id="17" name="Retângulo 16"/>
          <p:cNvSpPr/>
          <p:nvPr/>
        </p:nvSpPr>
        <p:spPr>
          <a:xfrm>
            <a:off x="682796" y="2633836"/>
            <a:ext cx="7614744" cy="369332"/>
          </a:xfrm>
          <a:prstGeom prst="rect">
            <a:avLst/>
          </a:prstGeom>
        </p:spPr>
        <p:txBody>
          <a:bodyPr wrap="square">
            <a:spAutoFit/>
          </a:bodyPr>
          <a:lstStyle/>
          <a:p>
            <a:r>
              <a:rPr lang="pt-BR" b="1" dirty="0" smtClean="0"/>
              <a:t>Exemplos:</a:t>
            </a:r>
            <a:endParaRPr lang="pt-BR" dirty="0" smtClean="0"/>
          </a:p>
        </p:txBody>
      </p:sp>
      <p:pic>
        <p:nvPicPr>
          <p:cNvPr id="18" name="Imagem 17"/>
          <p:cNvPicPr>
            <a:picLocks noChangeAspect="1"/>
          </p:cNvPicPr>
          <p:nvPr/>
        </p:nvPicPr>
        <p:blipFill>
          <a:blip r:embed="rId2"/>
          <a:stretch>
            <a:fillRect/>
          </a:stretch>
        </p:blipFill>
        <p:spPr>
          <a:xfrm>
            <a:off x="682796" y="3006880"/>
            <a:ext cx="7693406" cy="1126235"/>
          </a:xfrm>
          <a:prstGeom prst="rect">
            <a:avLst/>
          </a:prstGeom>
        </p:spPr>
      </p:pic>
      <p:pic>
        <p:nvPicPr>
          <p:cNvPr id="19" name="Imagem 18"/>
          <p:cNvPicPr>
            <a:picLocks noChangeAspect="1"/>
          </p:cNvPicPr>
          <p:nvPr/>
        </p:nvPicPr>
        <p:blipFill>
          <a:blip r:embed="rId3"/>
          <a:stretch>
            <a:fillRect/>
          </a:stretch>
        </p:blipFill>
        <p:spPr>
          <a:xfrm>
            <a:off x="682796" y="4249961"/>
            <a:ext cx="7614744" cy="1030453"/>
          </a:xfrm>
          <a:prstGeom prst="rect">
            <a:avLst/>
          </a:prstGeom>
        </p:spPr>
      </p:pic>
      <p:sp>
        <p:nvSpPr>
          <p:cNvPr id="20" name="Retângulo 19"/>
          <p:cNvSpPr/>
          <p:nvPr/>
        </p:nvSpPr>
        <p:spPr>
          <a:xfrm>
            <a:off x="622995" y="5379908"/>
            <a:ext cx="7614744" cy="923330"/>
          </a:xfrm>
          <a:prstGeom prst="rect">
            <a:avLst/>
          </a:prstGeom>
        </p:spPr>
        <p:txBody>
          <a:bodyPr wrap="square">
            <a:spAutoFit/>
          </a:bodyPr>
          <a:lstStyle/>
          <a:p>
            <a:r>
              <a:rPr lang="pt-BR" b="1" dirty="0" smtClean="0"/>
              <a:t>Sugestão de Melhoria:</a:t>
            </a:r>
          </a:p>
          <a:p>
            <a:pPr algn="just">
              <a:buFontTx/>
              <a:buChar char="-"/>
            </a:pPr>
            <a:r>
              <a:rPr lang="pt-BR" dirty="0"/>
              <a:t> Cobrar os juros/correção da data do débito até a data do envio da prestação de </a:t>
            </a:r>
            <a:r>
              <a:rPr lang="pt-BR" dirty="0" smtClean="0"/>
              <a:t>contas.</a:t>
            </a:r>
          </a:p>
        </p:txBody>
      </p:sp>
      <p:sp>
        <p:nvSpPr>
          <p:cNvPr id="13" name="CaixaDeTexto 12"/>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63052664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66</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9" name="Retângulo 8"/>
          <p:cNvSpPr/>
          <p:nvPr/>
        </p:nvSpPr>
        <p:spPr>
          <a:xfrm>
            <a:off x="622995" y="1095306"/>
            <a:ext cx="7614744" cy="3970318"/>
          </a:xfrm>
          <a:prstGeom prst="rect">
            <a:avLst/>
          </a:prstGeom>
        </p:spPr>
        <p:txBody>
          <a:bodyPr wrap="square">
            <a:spAutoFit/>
          </a:bodyPr>
          <a:lstStyle/>
          <a:p>
            <a:r>
              <a:rPr lang="pt-BR" b="1" dirty="0" smtClean="0"/>
              <a:t>Exigência: </a:t>
            </a:r>
            <a:r>
              <a:rPr lang="pt-BR" dirty="0" smtClean="0"/>
              <a:t>Rendimento de aplicação</a:t>
            </a:r>
          </a:p>
          <a:p>
            <a:endParaRPr lang="pt-BR" b="1" dirty="0" smtClean="0"/>
          </a:p>
          <a:p>
            <a:pPr algn="just">
              <a:buFontTx/>
              <a:buChar char="-"/>
            </a:pPr>
            <a:r>
              <a:rPr lang="pt-BR" dirty="0"/>
              <a:t> Precisamos solicitar remanejamento para a utilização de rendimento de aplicação. Em alguns casos não há tramitação de aditivo, no entanto leva um tempo considerável para a elaboração e aprovação</a:t>
            </a:r>
            <a:r>
              <a:rPr lang="pt-BR" dirty="0" smtClean="0"/>
              <a:t>.</a:t>
            </a:r>
          </a:p>
          <a:p>
            <a:pPr algn="just">
              <a:buFontTx/>
              <a:buChar char="-"/>
            </a:pPr>
            <a:endParaRPr lang="pt-BR" dirty="0" smtClean="0"/>
          </a:p>
          <a:p>
            <a:pPr algn="just">
              <a:buFontTx/>
              <a:buChar char="-"/>
            </a:pPr>
            <a:endParaRPr lang="pt-BR" dirty="0" smtClean="0"/>
          </a:p>
          <a:p>
            <a:r>
              <a:rPr lang="pt-BR" b="1" dirty="0" smtClean="0"/>
              <a:t>Sugestão de Melhoria:</a:t>
            </a:r>
          </a:p>
          <a:p>
            <a:endParaRPr lang="pt-BR" b="1" dirty="0" smtClean="0"/>
          </a:p>
          <a:p>
            <a:pPr algn="just">
              <a:buFontTx/>
              <a:buChar char="-"/>
            </a:pPr>
            <a:r>
              <a:rPr lang="pt-BR" dirty="0"/>
              <a:t> Livre utilização de rendimento de aplicação financeira para itens aprovados, sem prévia autorização/reformulação </a:t>
            </a:r>
            <a:r>
              <a:rPr lang="pt-BR" dirty="0" smtClean="0"/>
              <a:t>financeira, tendo em vista as necessidades das pesquisas. Além disso, o novo fluxo que prevê considerar o remanejamento aprovado após 7 dias da habilitação do GPPT é um risco financeiro/operacional que ficou a cargo da fundação.</a:t>
            </a:r>
          </a:p>
        </p:txBody>
      </p:sp>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57022950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67</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Retângulo 9"/>
          <p:cNvSpPr/>
          <p:nvPr/>
        </p:nvSpPr>
        <p:spPr>
          <a:xfrm>
            <a:off x="622995" y="1064176"/>
            <a:ext cx="7614744" cy="3139321"/>
          </a:xfrm>
          <a:prstGeom prst="rect">
            <a:avLst/>
          </a:prstGeom>
        </p:spPr>
        <p:txBody>
          <a:bodyPr wrap="square">
            <a:spAutoFit/>
          </a:bodyPr>
          <a:lstStyle/>
          <a:p>
            <a:r>
              <a:rPr lang="pt-BR" b="1" dirty="0" smtClean="0"/>
              <a:t>Exigência: </a:t>
            </a:r>
            <a:r>
              <a:rPr lang="pt-BR" dirty="0" smtClean="0"/>
              <a:t>Bloqueio de parcelas</a:t>
            </a:r>
          </a:p>
          <a:p>
            <a:endParaRPr lang="pt-BR" b="1" dirty="0" smtClean="0"/>
          </a:p>
          <a:p>
            <a:pPr algn="just">
              <a:buFontTx/>
              <a:buChar char="-"/>
            </a:pPr>
            <a:r>
              <a:rPr lang="pt-BR" dirty="0"/>
              <a:t> </a:t>
            </a:r>
            <a:r>
              <a:rPr lang="pt-BR" dirty="0" smtClean="0"/>
              <a:t>Bloqueiam as liberações de parcelas </a:t>
            </a:r>
            <a:r>
              <a:rPr lang="pt-BR" dirty="0"/>
              <a:t>devido </a:t>
            </a:r>
            <a:r>
              <a:rPr lang="pt-BR" dirty="0" smtClean="0"/>
              <a:t>as </a:t>
            </a:r>
            <a:r>
              <a:rPr lang="pt-BR" dirty="0"/>
              <a:t>pendências de </a:t>
            </a:r>
            <a:r>
              <a:rPr lang="pt-BR" dirty="0" smtClean="0"/>
              <a:t>prestações </a:t>
            </a:r>
            <a:r>
              <a:rPr lang="pt-BR" dirty="0"/>
              <a:t>de contas</a:t>
            </a:r>
            <a:r>
              <a:rPr lang="pt-BR" dirty="0" smtClean="0"/>
              <a:t>.</a:t>
            </a:r>
          </a:p>
          <a:p>
            <a:pPr algn="just">
              <a:buFontTx/>
              <a:buChar char="-"/>
            </a:pPr>
            <a:endParaRPr lang="pt-BR" dirty="0" smtClean="0"/>
          </a:p>
          <a:p>
            <a:pPr algn="just">
              <a:buFontTx/>
              <a:buChar char="-"/>
            </a:pPr>
            <a:endParaRPr lang="pt-BR" dirty="0" smtClean="0"/>
          </a:p>
          <a:p>
            <a:r>
              <a:rPr lang="pt-BR" b="1" dirty="0" smtClean="0"/>
              <a:t>Sugestão de Melhoria:</a:t>
            </a:r>
          </a:p>
          <a:p>
            <a:endParaRPr lang="pt-BR" b="1" dirty="0" smtClean="0"/>
          </a:p>
          <a:p>
            <a:pPr algn="just">
              <a:buFontTx/>
              <a:buChar char="-"/>
            </a:pPr>
            <a:r>
              <a:rPr lang="pt-BR" dirty="0"/>
              <a:t> Não bloquear parcelas </a:t>
            </a:r>
            <a:r>
              <a:rPr lang="pt-BR" dirty="0" smtClean="0"/>
              <a:t>intermediárias com </a:t>
            </a:r>
            <a:r>
              <a:rPr lang="pt-BR" dirty="0"/>
              <a:t>irregularidades de qualquer relevância</a:t>
            </a:r>
            <a:r>
              <a:rPr lang="pt-BR" dirty="0" smtClean="0"/>
              <a:t>. No entanto, para que o projeto não finalize com pendências, a última parcela só poderá ser liberada com todas as pendências sanadas.</a:t>
            </a:r>
          </a:p>
        </p:txBody>
      </p:sp>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7253994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68</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9" name="Retângulo 8"/>
          <p:cNvSpPr/>
          <p:nvPr/>
        </p:nvSpPr>
        <p:spPr>
          <a:xfrm>
            <a:off x="622995" y="1001262"/>
            <a:ext cx="7614744" cy="3139321"/>
          </a:xfrm>
          <a:prstGeom prst="rect">
            <a:avLst/>
          </a:prstGeom>
        </p:spPr>
        <p:txBody>
          <a:bodyPr wrap="square">
            <a:spAutoFit/>
          </a:bodyPr>
          <a:lstStyle/>
          <a:p>
            <a:r>
              <a:rPr lang="pt-BR" b="1" dirty="0" smtClean="0"/>
              <a:t>Exigência</a:t>
            </a:r>
            <a:r>
              <a:rPr lang="pt-BR" b="1" dirty="0"/>
              <a:t>: </a:t>
            </a:r>
            <a:r>
              <a:rPr lang="pt-BR" dirty="0"/>
              <a:t>REF – Relatório de Execução Financeira – ANP</a:t>
            </a:r>
            <a:endParaRPr lang="pt-BR" dirty="0" smtClean="0"/>
          </a:p>
          <a:p>
            <a:endParaRPr lang="pt-BR" b="1" dirty="0" smtClean="0"/>
          </a:p>
          <a:p>
            <a:pPr algn="just">
              <a:buFontTx/>
              <a:buChar char="-"/>
            </a:pPr>
            <a:r>
              <a:rPr lang="pt-BR" dirty="0"/>
              <a:t> Conforme manual de 06/02/2017 devemos preencher o REF para os convênios legados que </a:t>
            </a:r>
            <a:r>
              <a:rPr lang="pt-BR" dirty="0" smtClean="0"/>
              <a:t>encerraram </a:t>
            </a:r>
            <a:r>
              <a:rPr lang="pt-BR" dirty="0"/>
              <a:t>a partir de 31/05/2017, no entanto esses convênios iniciaram antes das novas regras ANP</a:t>
            </a:r>
            <a:r>
              <a:rPr lang="pt-BR" dirty="0" smtClean="0"/>
              <a:t>.</a:t>
            </a:r>
          </a:p>
          <a:p>
            <a:pPr algn="just">
              <a:buFontTx/>
              <a:buChar char="-"/>
            </a:pPr>
            <a:endParaRPr lang="pt-BR" dirty="0" smtClean="0"/>
          </a:p>
          <a:p>
            <a:pPr algn="just">
              <a:buFontTx/>
              <a:buChar char="-"/>
            </a:pPr>
            <a:endParaRPr lang="pt-BR" dirty="0" smtClean="0"/>
          </a:p>
          <a:p>
            <a:r>
              <a:rPr lang="pt-BR" b="1" dirty="0" smtClean="0"/>
              <a:t>Sugestão </a:t>
            </a:r>
            <a:r>
              <a:rPr lang="pt-BR" b="1" dirty="0" smtClean="0"/>
              <a:t>de Melhoria:</a:t>
            </a:r>
          </a:p>
          <a:p>
            <a:endParaRPr lang="pt-BR" b="1" dirty="0" smtClean="0"/>
          </a:p>
          <a:p>
            <a:pPr algn="just">
              <a:buFontTx/>
              <a:buChar char="-"/>
            </a:pPr>
            <a:r>
              <a:rPr lang="pt-BR" dirty="0" smtClean="0"/>
              <a:t> </a:t>
            </a:r>
            <a:r>
              <a:rPr lang="pt-BR" dirty="0"/>
              <a:t>Considerar somente para os termos de cooperação a partir do novo Regulamento ANP.</a:t>
            </a:r>
            <a:endParaRPr lang="pt-BR" dirty="0" smtClean="0"/>
          </a:p>
        </p:txBody>
      </p:sp>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4129759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69</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Retângulo 9"/>
          <p:cNvSpPr/>
          <p:nvPr/>
        </p:nvSpPr>
        <p:spPr>
          <a:xfrm>
            <a:off x="625197" y="879510"/>
            <a:ext cx="7614744" cy="1200329"/>
          </a:xfrm>
          <a:prstGeom prst="rect">
            <a:avLst/>
          </a:prstGeom>
        </p:spPr>
        <p:txBody>
          <a:bodyPr wrap="square">
            <a:spAutoFit/>
          </a:bodyPr>
          <a:lstStyle/>
          <a:p>
            <a:r>
              <a:rPr lang="pt-BR" b="1" dirty="0"/>
              <a:t>Exigência: </a:t>
            </a:r>
            <a:r>
              <a:rPr lang="pt-BR" dirty="0"/>
              <a:t>Aplicação de </a:t>
            </a:r>
            <a:r>
              <a:rPr lang="pt-BR" dirty="0" smtClean="0"/>
              <a:t>regras </a:t>
            </a:r>
            <a:r>
              <a:rPr lang="pt-BR" dirty="0"/>
              <a:t>de novos manuais</a:t>
            </a:r>
            <a:endParaRPr lang="pt-BR" dirty="0" smtClean="0"/>
          </a:p>
          <a:p>
            <a:endParaRPr lang="pt-BR" b="1" dirty="0" smtClean="0"/>
          </a:p>
          <a:p>
            <a:pPr algn="just">
              <a:buFontTx/>
              <a:buChar char="-"/>
            </a:pPr>
            <a:r>
              <a:rPr lang="pt-BR" dirty="0"/>
              <a:t> </a:t>
            </a:r>
            <a:r>
              <a:rPr lang="pt-BR" dirty="0" smtClean="0"/>
              <a:t>Não aplicar novos procedimentos para </a:t>
            </a:r>
            <a:r>
              <a:rPr lang="pt-BR" dirty="0"/>
              <a:t>prestações de contas entregues antes </a:t>
            </a:r>
            <a:r>
              <a:rPr lang="pt-BR" dirty="0" smtClean="0"/>
              <a:t>das alterações.</a:t>
            </a:r>
          </a:p>
        </p:txBody>
      </p:sp>
      <p:sp>
        <p:nvSpPr>
          <p:cNvPr id="12" name="Retângulo 11"/>
          <p:cNvSpPr/>
          <p:nvPr/>
        </p:nvSpPr>
        <p:spPr>
          <a:xfrm>
            <a:off x="644121" y="2101194"/>
            <a:ext cx="7614744" cy="369332"/>
          </a:xfrm>
          <a:prstGeom prst="rect">
            <a:avLst/>
          </a:prstGeom>
        </p:spPr>
        <p:txBody>
          <a:bodyPr wrap="square">
            <a:spAutoFit/>
          </a:bodyPr>
          <a:lstStyle/>
          <a:p>
            <a:r>
              <a:rPr lang="pt-BR" b="1" dirty="0" smtClean="0"/>
              <a:t>Exemplo:</a:t>
            </a:r>
            <a:endParaRPr lang="pt-BR" dirty="0" smtClean="0"/>
          </a:p>
        </p:txBody>
      </p:sp>
      <p:pic>
        <p:nvPicPr>
          <p:cNvPr id="13" name="Imagem 12"/>
          <p:cNvPicPr>
            <a:picLocks noChangeAspect="1"/>
          </p:cNvPicPr>
          <p:nvPr/>
        </p:nvPicPr>
        <p:blipFill>
          <a:blip r:embed="rId2"/>
          <a:stretch>
            <a:fillRect/>
          </a:stretch>
        </p:blipFill>
        <p:spPr>
          <a:xfrm>
            <a:off x="725783" y="2551577"/>
            <a:ext cx="7393401" cy="3134853"/>
          </a:xfrm>
          <a:prstGeom prst="rect">
            <a:avLst/>
          </a:prstGeom>
        </p:spPr>
      </p:pic>
      <p:sp>
        <p:nvSpPr>
          <p:cNvPr id="14" name="Retângulo 13"/>
          <p:cNvSpPr/>
          <p:nvPr/>
        </p:nvSpPr>
        <p:spPr>
          <a:xfrm>
            <a:off x="733666" y="5710020"/>
            <a:ext cx="7614744" cy="646331"/>
          </a:xfrm>
          <a:prstGeom prst="rect">
            <a:avLst/>
          </a:prstGeom>
        </p:spPr>
        <p:txBody>
          <a:bodyPr wrap="square">
            <a:spAutoFit/>
          </a:bodyPr>
          <a:lstStyle/>
          <a:p>
            <a:r>
              <a:rPr lang="pt-BR" b="1" dirty="0" smtClean="0"/>
              <a:t>Sugestão de Melhoria:</a:t>
            </a:r>
          </a:p>
          <a:p>
            <a:pPr algn="just">
              <a:buFontTx/>
              <a:buChar char="-"/>
            </a:pPr>
            <a:r>
              <a:rPr lang="pt-BR" dirty="0"/>
              <a:t> Não retroagir </a:t>
            </a:r>
            <a:r>
              <a:rPr lang="pt-BR" dirty="0" smtClean="0"/>
              <a:t>regras.</a:t>
            </a:r>
          </a:p>
        </p:txBody>
      </p:sp>
      <p:sp>
        <p:nvSpPr>
          <p:cNvPr id="16" name="CaixaDeTexto 15"/>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38272031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7</a:t>
            </a:fld>
            <a:endParaRPr lang="en-US" dirty="0"/>
          </a:p>
        </p:txBody>
      </p:sp>
      <p:sp>
        <p:nvSpPr>
          <p:cNvPr id="7" name="Retângulo 6"/>
          <p:cNvSpPr/>
          <p:nvPr/>
        </p:nvSpPr>
        <p:spPr>
          <a:xfrm>
            <a:off x="770158" y="1541810"/>
            <a:ext cx="2116798" cy="369332"/>
          </a:xfrm>
          <a:prstGeom prst="rect">
            <a:avLst/>
          </a:prstGeom>
        </p:spPr>
        <p:txBody>
          <a:bodyPr wrap="none">
            <a:spAutoFit/>
          </a:bodyPr>
          <a:lstStyle/>
          <a:p>
            <a:r>
              <a:rPr lang="pt-BR" b="1" dirty="0" smtClean="0"/>
              <a:t>Despesas Correntes:</a:t>
            </a:r>
          </a:p>
        </p:txBody>
      </p:sp>
      <p:sp>
        <p:nvSpPr>
          <p:cNvPr id="8" name="Retângulo 7"/>
          <p:cNvSpPr/>
          <p:nvPr/>
        </p:nvSpPr>
        <p:spPr>
          <a:xfrm>
            <a:off x="770158" y="2020750"/>
            <a:ext cx="7209814" cy="646331"/>
          </a:xfrm>
          <a:prstGeom prst="rect">
            <a:avLst/>
          </a:prstGeom>
        </p:spPr>
        <p:txBody>
          <a:bodyPr wrap="square">
            <a:spAutoFit/>
          </a:bodyPr>
          <a:lstStyle/>
          <a:p>
            <a:r>
              <a:rPr lang="pt-BR" dirty="0" smtClean="0"/>
              <a:t>- Materiais </a:t>
            </a:r>
            <a:r>
              <a:rPr lang="pt-BR" dirty="0"/>
              <a:t>de consumo e </a:t>
            </a:r>
            <a:r>
              <a:rPr lang="pt-BR" dirty="0" smtClean="0"/>
              <a:t>Serviços </a:t>
            </a:r>
            <a:r>
              <a:rPr lang="pt-BR" dirty="0"/>
              <a:t>de terceiros de </a:t>
            </a:r>
            <a:r>
              <a:rPr lang="pt-BR" dirty="0" smtClean="0"/>
              <a:t>PJ sem indicação de quantidade e valor unitários</a:t>
            </a:r>
            <a:endParaRPr lang="pt-BR" dirty="0"/>
          </a:p>
        </p:txBody>
      </p:sp>
      <p:sp>
        <p:nvSpPr>
          <p:cNvPr id="9" name="Retângulo 8"/>
          <p:cNvSpPr/>
          <p:nvPr/>
        </p:nvSpPr>
        <p:spPr>
          <a:xfrm>
            <a:off x="770159" y="2667081"/>
            <a:ext cx="6485913" cy="369332"/>
          </a:xfrm>
          <a:prstGeom prst="rect">
            <a:avLst/>
          </a:prstGeom>
        </p:spPr>
        <p:txBody>
          <a:bodyPr wrap="square">
            <a:spAutoFit/>
          </a:bodyPr>
          <a:lstStyle/>
          <a:p>
            <a:r>
              <a:rPr lang="pt-BR" dirty="0" smtClean="0"/>
              <a:t>- </a:t>
            </a:r>
            <a:r>
              <a:rPr lang="pt-BR" dirty="0"/>
              <a:t>Qualquer deslocamento está vinculado à uma viagem</a:t>
            </a:r>
          </a:p>
        </p:txBody>
      </p:sp>
      <p:sp>
        <p:nvSpPr>
          <p:cNvPr id="10" name="Retângulo 9"/>
          <p:cNvSpPr/>
          <p:nvPr/>
        </p:nvSpPr>
        <p:spPr>
          <a:xfrm>
            <a:off x="770159" y="3036413"/>
            <a:ext cx="6485913" cy="369332"/>
          </a:xfrm>
          <a:prstGeom prst="rect">
            <a:avLst/>
          </a:prstGeom>
        </p:spPr>
        <p:txBody>
          <a:bodyPr wrap="square">
            <a:spAutoFit/>
          </a:bodyPr>
          <a:lstStyle/>
          <a:p>
            <a:r>
              <a:rPr lang="pt-BR" dirty="0" smtClean="0"/>
              <a:t>- Softwares na rubrica Outros bens e direitos </a:t>
            </a:r>
            <a:endParaRPr lang="pt-BR" dirty="0"/>
          </a:p>
        </p:txBody>
      </p:sp>
      <p:sp>
        <p:nvSpPr>
          <p:cNvPr id="12" name="Retângulo 11"/>
          <p:cNvSpPr/>
          <p:nvPr/>
        </p:nvSpPr>
        <p:spPr>
          <a:xfrm>
            <a:off x="770159" y="3405745"/>
            <a:ext cx="6485913" cy="369332"/>
          </a:xfrm>
          <a:prstGeom prst="rect">
            <a:avLst/>
          </a:prstGeom>
        </p:spPr>
        <p:txBody>
          <a:bodyPr wrap="square">
            <a:spAutoFit/>
          </a:bodyPr>
          <a:lstStyle/>
          <a:p>
            <a:r>
              <a:rPr lang="pt-BR" dirty="0" smtClean="0"/>
              <a:t>- Previsão de 15% para custos indiretos</a:t>
            </a:r>
            <a:endParaRPr lang="pt-BR" dirty="0"/>
          </a:p>
        </p:txBody>
      </p:sp>
      <p:sp>
        <p:nvSpPr>
          <p:cNvPr id="14" name="Retângulo 13"/>
          <p:cNvSpPr/>
          <p:nvPr/>
        </p:nvSpPr>
        <p:spPr>
          <a:xfrm>
            <a:off x="770159" y="3775077"/>
            <a:ext cx="6485913" cy="369332"/>
          </a:xfrm>
          <a:prstGeom prst="rect">
            <a:avLst/>
          </a:prstGeom>
        </p:spPr>
        <p:txBody>
          <a:bodyPr wrap="square">
            <a:spAutoFit/>
          </a:bodyPr>
          <a:lstStyle/>
          <a:p>
            <a:r>
              <a:rPr lang="pt-BR" dirty="0" smtClean="0"/>
              <a:t>- Manutenção de equipamentos x custo indireto</a:t>
            </a:r>
            <a:endParaRPr lang="pt-BR" dirty="0"/>
          </a:p>
        </p:txBody>
      </p:sp>
      <p:sp>
        <p:nvSpPr>
          <p:cNvPr id="18" name="CaixaDeTexto 17"/>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19" name="Retângulo 18"/>
          <p:cNvSpPr/>
          <p:nvPr/>
        </p:nvSpPr>
        <p:spPr>
          <a:xfrm>
            <a:off x="666750" y="891199"/>
            <a:ext cx="3131388" cy="400110"/>
          </a:xfrm>
          <a:prstGeom prst="rect">
            <a:avLst/>
          </a:prstGeom>
        </p:spPr>
        <p:txBody>
          <a:bodyPr wrap="square">
            <a:spAutoFit/>
          </a:bodyPr>
          <a:lstStyle/>
          <a:p>
            <a:r>
              <a:rPr lang="pt-BR" sz="2000" b="1" dirty="0" smtClean="0"/>
              <a:t>Elaboração de propostas</a:t>
            </a:r>
            <a:endParaRPr lang="pt-BR" sz="2000" b="1"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70</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Retângulo 9"/>
          <p:cNvSpPr/>
          <p:nvPr/>
        </p:nvSpPr>
        <p:spPr>
          <a:xfrm>
            <a:off x="684694" y="957496"/>
            <a:ext cx="7614744" cy="4524315"/>
          </a:xfrm>
          <a:prstGeom prst="rect">
            <a:avLst/>
          </a:prstGeom>
        </p:spPr>
        <p:txBody>
          <a:bodyPr wrap="square">
            <a:spAutoFit/>
          </a:bodyPr>
          <a:lstStyle/>
          <a:p>
            <a:r>
              <a:rPr lang="pt-BR" b="1" dirty="0" smtClean="0"/>
              <a:t>Exigência: </a:t>
            </a:r>
            <a:r>
              <a:rPr lang="pt-BR" dirty="0" smtClean="0"/>
              <a:t>Reformulação Financeira</a:t>
            </a:r>
          </a:p>
          <a:p>
            <a:endParaRPr lang="pt-BR" b="1" dirty="0" smtClean="0"/>
          </a:p>
          <a:p>
            <a:pPr algn="just">
              <a:buFontTx/>
              <a:buChar char="-"/>
            </a:pPr>
            <a:r>
              <a:rPr lang="pt-BR" dirty="0"/>
              <a:t> Atualmente não conseguimos remanejar saldo </a:t>
            </a:r>
            <a:r>
              <a:rPr lang="pt-BR" dirty="0" smtClean="0"/>
              <a:t>remanescente do item sem que tenha quantidade disponível.</a:t>
            </a:r>
          </a:p>
          <a:p>
            <a:pPr algn="just">
              <a:buFontTx/>
              <a:buChar char="-"/>
            </a:pPr>
            <a:endParaRPr lang="pt-BR" dirty="0"/>
          </a:p>
          <a:p>
            <a:pPr algn="just"/>
            <a:r>
              <a:rPr lang="pt-BR" b="1" dirty="0"/>
              <a:t>Exemplo</a:t>
            </a:r>
            <a:r>
              <a:rPr lang="pt-BR" b="1" dirty="0" smtClean="0"/>
              <a:t>:</a:t>
            </a:r>
          </a:p>
          <a:p>
            <a:pPr algn="just"/>
            <a:endParaRPr lang="pt-BR" b="1" dirty="0"/>
          </a:p>
          <a:p>
            <a:pPr algn="just"/>
            <a:r>
              <a:rPr lang="pt-BR" dirty="0" smtClean="0"/>
              <a:t>Item Bolsa</a:t>
            </a:r>
          </a:p>
          <a:p>
            <a:pPr algn="just"/>
            <a:r>
              <a:rPr lang="pt-BR" dirty="0" smtClean="0"/>
              <a:t>Previsto: 10 quantidades de R$ 1.000,00</a:t>
            </a:r>
          </a:p>
          <a:p>
            <a:pPr algn="just"/>
            <a:r>
              <a:rPr lang="pt-BR" dirty="0" smtClean="0"/>
              <a:t>Utilizado: 9 quantidades de R$ 1.000,00 e 1 de R$ 800,00</a:t>
            </a:r>
          </a:p>
          <a:p>
            <a:pPr algn="just"/>
            <a:r>
              <a:rPr lang="pt-BR" dirty="0" smtClean="0"/>
              <a:t>Remanejar: R$ 200,00.  </a:t>
            </a:r>
          </a:p>
          <a:p>
            <a:pPr algn="just">
              <a:buFontTx/>
              <a:buChar char="-"/>
            </a:pPr>
            <a:endParaRPr lang="pt-BR" dirty="0" smtClean="0"/>
          </a:p>
          <a:p>
            <a:r>
              <a:rPr lang="pt-BR" b="1" dirty="0" smtClean="0"/>
              <a:t>Sugestão de Melhoria:</a:t>
            </a:r>
          </a:p>
          <a:p>
            <a:endParaRPr lang="pt-BR" b="1" dirty="0" smtClean="0"/>
          </a:p>
          <a:p>
            <a:pPr algn="just">
              <a:buFontTx/>
              <a:buChar char="-"/>
            </a:pPr>
            <a:r>
              <a:rPr lang="pt-BR" dirty="0"/>
              <a:t> Utilizar saldo remanescente para outras </a:t>
            </a:r>
            <a:r>
              <a:rPr lang="pt-BR" dirty="0" smtClean="0"/>
              <a:t>rubricas mesmo que não tenha quantidade disponível.</a:t>
            </a:r>
          </a:p>
        </p:txBody>
      </p:sp>
      <p:sp>
        <p:nvSpPr>
          <p:cNvPr id="12" name="CaixaDeTexto 11"/>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8460003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71</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10" name="Retângulo 9"/>
          <p:cNvSpPr/>
          <p:nvPr/>
        </p:nvSpPr>
        <p:spPr>
          <a:xfrm>
            <a:off x="635405" y="1003216"/>
            <a:ext cx="7614744" cy="2031325"/>
          </a:xfrm>
          <a:prstGeom prst="rect">
            <a:avLst/>
          </a:prstGeom>
        </p:spPr>
        <p:txBody>
          <a:bodyPr wrap="square">
            <a:spAutoFit/>
          </a:bodyPr>
          <a:lstStyle/>
          <a:p>
            <a:r>
              <a:rPr lang="pt-BR" b="1" dirty="0" smtClean="0"/>
              <a:t>Exigência: </a:t>
            </a:r>
            <a:r>
              <a:rPr lang="pt-BR" dirty="0" smtClean="0"/>
              <a:t>Novas Versões do Manual</a:t>
            </a:r>
          </a:p>
          <a:p>
            <a:endParaRPr lang="pt-BR" b="1" dirty="0" smtClean="0"/>
          </a:p>
          <a:p>
            <a:pPr algn="just">
              <a:buFontTx/>
              <a:buChar char="-"/>
            </a:pPr>
            <a:r>
              <a:rPr lang="pt-BR" dirty="0"/>
              <a:t> Não somos informados quando o Manual é revisado e divulgado.  </a:t>
            </a:r>
            <a:endParaRPr lang="pt-BR" dirty="0" smtClean="0"/>
          </a:p>
          <a:p>
            <a:pPr algn="just">
              <a:buFontTx/>
              <a:buChar char="-"/>
            </a:pPr>
            <a:endParaRPr lang="pt-BR" dirty="0" smtClean="0"/>
          </a:p>
          <a:p>
            <a:r>
              <a:rPr lang="pt-BR" b="1" dirty="0" smtClean="0"/>
              <a:t>Sugestão de Melhoria:</a:t>
            </a:r>
          </a:p>
          <a:p>
            <a:endParaRPr lang="pt-BR" b="1" dirty="0" smtClean="0"/>
          </a:p>
          <a:p>
            <a:pPr algn="just">
              <a:buFontTx/>
              <a:buChar char="-"/>
            </a:pPr>
            <a:r>
              <a:rPr lang="pt-BR" dirty="0"/>
              <a:t> E-mail automático quando houver alteração do manual.</a:t>
            </a:r>
            <a:endParaRPr lang="pt-BR" dirty="0" smtClean="0"/>
          </a:p>
        </p:txBody>
      </p:sp>
      <p:sp>
        <p:nvSpPr>
          <p:cNvPr id="12" name="Retângulo 11"/>
          <p:cNvSpPr/>
          <p:nvPr/>
        </p:nvSpPr>
        <p:spPr>
          <a:xfrm>
            <a:off x="607230" y="3437460"/>
            <a:ext cx="7614744" cy="2031325"/>
          </a:xfrm>
          <a:prstGeom prst="rect">
            <a:avLst/>
          </a:prstGeom>
        </p:spPr>
        <p:txBody>
          <a:bodyPr wrap="square">
            <a:spAutoFit/>
          </a:bodyPr>
          <a:lstStyle/>
          <a:p>
            <a:pPr algn="just"/>
            <a:r>
              <a:rPr lang="pt-BR" b="1" dirty="0" smtClean="0"/>
              <a:t>Observação 1 : </a:t>
            </a:r>
            <a:r>
              <a:rPr lang="pt-BR" dirty="0" smtClean="0"/>
              <a:t>Precisamos de um ponto focal de contato na Petrobras para tratarmos dúvidas e problemas.</a:t>
            </a:r>
          </a:p>
          <a:p>
            <a:pPr algn="just"/>
            <a:endParaRPr lang="pt-BR" dirty="0"/>
          </a:p>
          <a:p>
            <a:pPr algn="just"/>
            <a:r>
              <a:rPr lang="pt-BR" b="1" dirty="0" smtClean="0"/>
              <a:t>Observação 2 : </a:t>
            </a:r>
            <a:r>
              <a:rPr lang="pt-BR" dirty="0" smtClean="0"/>
              <a:t>Foi solicitado a Petrobras fazer a interface de comunicação dos </a:t>
            </a:r>
            <a:r>
              <a:rPr lang="pt-BR" dirty="0"/>
              <a:t>dados dos sistemas das Fundações para o </a:t>
            </a:r>
            <a:r>
              <a:rPr lang="pt-BR" dirty="0" smtClean="0"/>
              <a:t>SIGITEC. Estamos aguardando agendamento de reunião para tratarmos com os desenvolvedores do SIGITEC essa funcionalidade.</a:t>
            </a:r>
          </a:p>
        </p:txBody>
      </p:sp>
      <p:sp>
        <p:nvSpPr>
          <p:cNvPr id="13" name="CaixaDeTexto 12"/>
          <p:cNvSpPr txBox="1"/>
          <p:nvPr/>
        </p:nvSpPr>
        <p:spPr>
          <a:xfrm>
            <a:off x="622995" y="356290"/>
            <a:ext cx="7598979" cy="523220"/>
          </a:xfrm>
          <a:prstGeom prst="rect">
            <a:avLst/>
          </a:prstGeom>
          <a:noFill/>
        </p:spPr>
        <p:txBody>
          <a:bodyPr wrap="square" rtlCol="0">
            <a:spAutoFit/>
          </a:bodyPr>
          <a:lstStyle/>
          <a:p>
            <a:r>
              <a:rPr lang="pt-BR" sz="2800" b="1" dirty="0" smtClean="0">
                <a:solidFill>
                  <a:schemeClr val="accent1"/>
                </a:solidFill>
              </a:rPr>
              <a:t>Mudanças na Gestão dos Projetos Petrobras</a:t>
            </a:r>
          </a:p>
        </p:txBody>
      </p:sp>
    </p:spTree>
    <p:extLst>
      <p:ext uri="{BB962C8B-B14F-4D97-AF65-F5344CB8AC3E}">
        <p14:creationId xmlns:p14="http://schemas.microsoft.com/office/powerpoint/2010/main" val="11559327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72</a:t>
            </a:fld>
            <a:endParaRPr lang="en-US" dirty="0"/>
          </a:p>
        </p:txBody>
      </p:sp>
      <p:sp>
        <p:nvSpPr>
          <p:cNvPr id="8" name="Retângulo 7"/>
          <p:cNvSpPr/>
          <p:nvPr/>
        </p:nvSpPr>
        <p:spPr>
          <a:xfrm>
            <a:off x="940944" y="879510"/>
            <a:ext cx="7730089" cy="369332"/>
          </a:xfrm>
          <a:prstGeom prst="rect">
            <a:avLst/>
          </a:prstGeom>
        </p:spPr>
        <p:txBody>
          <a:bodyPr wrap="square">
            <a:spAutoFit/>
          </a:bodyPr>
          <a:lstStyle/>
          <a:p>
            <a:endParaRPr lang="pt-BR" b="1" dirty="0" smtClean="0"/>
          </a:p>
        </p:txBody>
      </p:sp>
      <p:sp>
        <p:nvSpPr>
          <p:cNvPr id="2" name="CaixaDeTexto 1"/>
          <p:cNvSpPr txBox="1"/>
          <p:nvPr/>
        </p:nvSpPr>
        <p:spPr>
          <a:xfrm>
            <a:off x="1714500" y="400050"/>
            <a:ext cx="5772150" cy="1754326"/>
          </a:xfrm>
          <a:prstGeom prst="rect">
            <a:avLst/>
          </a:prstGeom>
          <a:noFill/>
        </p:spPr>
        <p:txBody>
          <a:bodyPr wrap="square" rtlCol="0">
            <a:spAutoFit/>
          </a:bodyPr>
          <a:lstStyle/>
          <a:p>
            <a:pPr algn="ctr"/>
            <a:r>
              <a:rPr lang="en-US" dirty="0" smtClean="0"/>
              <a:t>Obrigado!</a:t>
            </a:r>
          </a:p>
          <a:p>
            <a:pPr algn="ctr"/>
            <a:endParaRPr lang="en-US" dirty="0"/>
          </a:p>
          <a:p>
            <a:pPr algn="ctr"/>
            <a:r>
              <a:rPr lang="en-US" dirty="0" smtClean="0">
                <a:hlinkClick r:id="rId2"/>
              </a:rPr>
              <a:t>diogosilvestre@coppetec.coppe.ufrj.br</a:t>
            </a:r>
            <a:endParaRPr lang="en-US" dirty="0" smtClean="0"/>
          </a:p>
          <a:p>
            <a:pPr algn="ctr"/>
            <a:endParaRPr lang="en-US" dirty="0"/>
          </a:p>
          <a:p>
            <a:pPr algn="ctr"/>
            <a:r>
              <a:rPr lang="en-US" smtClean="0">
                <a:hlinkClick r:id="rId3"/>
              </a:rPr>
              <a:t>giovana@funcamp.unicamp.br</a:t>
            </a:r>
            <a:endParaRPr lang="en-US" dirty="0" smtClean="0"/>
          </a:p>
          <a:p>
            <a:endParaRPr lang="pt-BR" dirty="0"/>
          </a:p>
        </p:txBody>
      </p:sp>
      <p:pic>
        <p:nvPicPr>
          <p:cNvPr id="9" name="Picture 2" descr="Resultado de imagem para fundação coppete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5825" y="2723204"/>
            <a:ext cx="1973100" cy="1728905"/>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m 10"/>
          <p:cNvPicPr/>
          <p:nvPr/>
        </p:nvPicPr>
        <p:blipFill>
          <a:blip r:embed="rId5" cstate="print">
            <a:extLst>
              <a:ext uri="{28A0092B-C50C-407E-A947-70E740481C1C}">
                <a14:useLocalDpi xmlns:a14="http://schemas.microsoft.com/office/drawing/2010/main" val="0"/>
              </a:ext>
            </a:extLst>
          </a:blip>
          <a:stretch>
            <a:fillRect/>
          </a:stretch>
        </p:blipFill>
        <p:spPr>
          <a:xfrm>
            <a:off x="5871561" y="3173842"/>
            <a:ext cx="2138964" cy="604313"/>
          </a:xfrm>
          <a:prstGeom prst="rect">
            <a:avLst/>
          </a:prstGeom>
        </p:spPr>
      </p:pic>
      <p:pic>
        <p:nvPicPr>
          <p:cNvPr id="14" name="Picture 8" descr="Resultado de imagem para logo confies"/>
          <p:cNvPicPr>
            <a:picLocks noChangeAspect="1" noChangeArrowheads="1"/>
          </p:cNvPicPr>
          <p:nvPr/>
        </p:nvPicPr>
        <p:blipFill>
          <a:blip r:embed="rId6" cstate="print"/>
          <a:srcRect/>
          <a:stretch>
            <a:fillRect/>
          </a:stretch>
        </p:blipFill>
        <p:spPr bwMode="auto">
          <a:xfrm>
            <a:off x="3173078" y="4515771"/>
            <a:ext cx="2288922" cy="770604"/>
          </a:xfrm>
          <a:prstGeom prst="rect">
            <a:avLst/>
          </a:prstGeom>
          <a:noFill/>
        </p:spPr>
      </p:pic>
    </p:spTree>
    <p:extLst>
      <p:ext uri="{BB962C8B-B14F-4D97-AF65-F5344CB8AC3E}">
        <p14:creationId xmlns:p14="http://schemas.microsoft.com/office/powerpoint/2010/main" val="2248917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8</a:t>
            </a:fld>
            <a:endParaRPr lang="en-US" dirty="0"/>
          </a:p>
        </p:txBody>
      </p:sp>
      <p:sp>
        <p:nvSpPr>
          <p:cNvPr id="1026" name="AutoShape 2" descr="https://webmail.coppetec.coppe.ufrj.br/?_task=mail&amp;_action=get&amp;_mbox=sent-mail&amp;_uid=6774&amp;_part=2.3&amp;_embed=1&amp;_mimeclass=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https://webmail.coppetec.coppe.ufrj.br/?_task=mail&amp;_action=get&amp;_mbox=sent-mail&amp;_uid=6774&amp;_part=2.3&amp;_embed=1&amp;_mimeclass=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0" name="Picture 6"/>
          <p:cNvPicPr>
            <a:picLocks noChangeAspect="1" noChangeArrowheads="1"/>
          </p:cNvPicPr>
          <p:nvPr/>
        </p:nvPicPr>
        <p:blipFill>
          <a:blip r:embed="rId2" cstate="print"/>
          <a:srcRect/>
          <a:stretch>
            <a:fillRect/>
          </a:stretch>
        </p:blipFill>
        <p:spPr bwMode="auto">
          <a:xfrm>
            <a:off x="666750" y="1233488"/>
            <a:ext cx="8001000" cy="1304925"/>
          </a:xfrm>
          <a:prstGeom prst="rect">
            <a:avLst/>
          </a:prstGeom>
          <a:noFill/>
          <a:ln w="9525">
            <a:noFill/>
            <a:miter lim="800000"/>
            <a:headEnd/>
            <a:tailEnd/>
          </a:ln>
        </p:spPr>
      </p:pic>
      <p:sp>
        <p:nvSpPr>
          <p:cNvPr id="1032" name="AutoShape 8" descr="https://webmail.coppetec.coppe.ufrj.br/?_task=mail&amp;_action=get&amp;_mbox=sent-mail&amp;_uid=6774&amp;_part=2.2&amp;_embed=1&amp;_mimeclass=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33" name="Picture 9"/>
          <p:cNvPicPr>
            <a:picLocks noChangeAspect="1" noChangeArrowheads="1"/>
          </p:cNvPicPr>
          <p:nvPr/>
        </p:nvPicPr>
        <p:blipFill>
          <a:blip r:embed="rId3" cstate="print"/>
          <a:srcRect/>
          <a:stretch>
            <a:fillRect/>
          </a:stretch>
        </p:blipFill>
        <p:spPr bwMode="auto">
          <a:xfrm>
            <a:off x="800100" y="2462213"/>
            <a:ext cx="6800850" cy="1304925"/>
          </a:xfrm>
          <a:prstGeom prst="rect">
            <a:avLst/>
          </a:prstGeom>
          <a:noFill/>
          <a:ln w="9525">
            <a:noFill/>
            <a:miter lim="800000"/>
            <a:headEnd/>
            <a:tailEnd/>
          </a:ln>
        </p:spPr>
      </p:pic>
      <p:pic>
        <p:nvPicPr>
          <p:cNvPr id="1034" name="Picture 10"/>
          <p:cNvPicPr>
            <a:picLocks noChangeAspect="1" noChangeArrowheads="1"/>
          </p:cNvPicPr>
          <p:nvPr/>
        </p:nvPicPr>
        <p:blipFill>
          <a:blip r:embed="rId4" cstate="print"/>
          <a:srcRect/>
          <a:stretch>
            <a:fillRect/>
          </a:stretch>
        </p:blipFill>
        <p:spPr bwMode="auto">
          <a:xfrm>
            <a:off x="857250" y="3748088"/>
            <a:ext cx="6743700" cy="2371725"/>
          </a:xfrm>
          <a:prstGeom prst="rect">
            <a:avLst/>
          </a:prstGeom>
          <a:noFill/>
          <a:ln w="9525">
            <a:noFill/>
            <a:miter lim="800000"/>
            <a:headEnd/>
            <a:tailEnd/>
          </a:ln>
        </p:spPr>
      </p:pic>
      <p:sp>
        <p:nvSpPr>
          <p:cNvPr id="16" name="CaixaDeTexto 15"/>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17" name="Retângulo 16"/>
          <p:cNvSpPr/>
          <p:nvPr/>
        </p:nvSpPr>
        <p:spPr>
          <a:xfrm>
            <a:off x="666750" y="891199"/>
            <a:ext cx="3131388" cy="400110"/>
          </a:xfrm>
          <a:prstGeom prst="rect">
            <a:avLst/>
          </a:prstGeom>
        </p:spPr>
        <p:txBody>
          <a:bodyPr wrap="square">
            <a:spAutoFit/>
          </a:bodyPr>
          <a:lstStyle/>
          <a:p>
            <a:r>
              <a:rPr lang="pt-BR" sz="2000" b="1" dirty="0" smtClean="0"/>
              <a:t>Elaboração de propostas</a:t>
            </a:r>
            <a:endParaRPr lang="pt-BR" sz="2000" b="1"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A9B540C-44DA-4F69-89C9-7C84606640D3}" type="slidenum">
              <a:rPr lang="en-US" smtClean="0"/>
              <a:pPr/>
              <a:t>9</a:t>
            </a:fld>
            <a:endParaRPr lang="en-US" dirty="0"/>
          </a:p>
        </p:txBody>
      </p:sp>
      <p:sp>
        <p:nvSpPr>
          <p:cNvPr id="1026" name="AutoShape 2" descr="https://webmail.coppetec.coppe.ufrj.br/?_task=mail&amp;_action=get&amp;_mbox=sent-mail&amp;_uid=6774&amp;_part=2.3&amp;_embed=1&amp;_mimeclass=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28" name="AutoShape 4" descr="https://webmail.coppetec.coppe.ufrj.br/?_task=mail&amp;_action=get&amp;_mbox=sent-mail&amp;_uid=6774&amp;_part=2.3&amp;_embed=1&amp;_mimeclass=im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 name="Elipse 11"/>
          <p:cNvSpPr/>
          <p:nvPr/>
        </p:nvSpPr>
        <p:spPr>
          <a:xfrm>
            <a:off x="1439173" y="2476500"/>
            <a:ext cx="177165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1801123" y="2933700"/>
            <a:ext cx="1295400" cy="461665"/>
          </a:xfrm>
          <a:prstGeom prst="rect">
            <a:avLst/>
          </a:prstGeom>
          <a:noFill/>
        </p:spPr>
        <p:txBody>
          <a:bodyPr wrap="square" rtlCol="0">
            <a:spAutoFit/>
          </a:bodyPr>
          <a:lstStyle/>
          <a:p>
            <a:r>
              <a:rPr lang="pt-BR" sz="2400" b="1" dirty="0" err="1" smtClean="0">
                <a:solidFill>
                  <a:schemeClr val="bg1"/>
                </a:solidFill>
              </a:rPr>
              <a:t>P&amp;D</a:t>
            </a:r>
            <a:r>
              <a:rPr lang="pt-BR" sz="2400" b="1" dirty="0" smtClean="0">
                <a:solidFill>
                  <a:schemeClr val="bg1"/>
                </a:solidFill>
              </a:rPr>
              <a:t> 1</a:t>
            </a:r>
            <a:endParaRPr lang="pt-BR" sz="2400" b="1" dirty="0">
              <a:solidFill>
                <a:schemeClr val="bg1"/>
              </a:solidFill>
            </a:endParaRPr>
          </a:p>
        </p:txBody>
      </p:sp>
      <p:sp>
        <p:nvSpPr>
          <p:cNvPr id="14" name="Elipse 13"/>
          <p:cNvSpPr/>
          <p:nvPr/>
        </p:nvSpPr>
        <p:spPr>
          <a:xfrm>
            <a:off x="3734698" y="2105025"/>
            <a:ext cx="177165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4096648" y="2562225"/>
            <a:ext cx="1295400" cy="461665"/>
          </a:xfrm>
          <a:prstGeom prst="rect">
            <a:avLst/>
          </a:prstGeom>
          <a:noFill/>
        </p:spPr>
        <p:txBody>
          <a:bodyPr wrap="square" rtlCol="0">
            <a:spAutoFit/>
          </a:bodyPr>
          <a:lstStyle/>
          <a:p>
            <a:r>
              <a:rPr lang="pt-BR" sz="2400" b="1" dirty="0" smtClean="0">
                <a:solidFill>
                  <a:schemeClr val="bg1"/>
                </a:solidFill>
              </a:rPr>
              <a:t>P&amp;D 2</a:t>
            </a:r>
            <a:endParaRPr lang="pt-BR" sz="2400" b="1" dirty="0">
              <a:solidFill>
                <a:schemeClr val="bg1"/>
              </a:solidFill>
            </a:endParaRPr>
          </a:p>
        </p:txBody>
      </p:sp>
      <p:sp>
        <p:nvSpPr>
          <p:cNvPr id="17" name="Elipse 16"/>
          <p:cNvSpPr/>
          <p:nvPr/>
        </p:nvSpPr>
        <p:spPr>
          <a:xfrm>
            <a:off x="6344548" y="2390775"/>
            <a:ext cx="177165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6706498" y="2847975"/>
            <a:ext cx="1295400" cy="461665"/>
          </a:xfrm>
          <a:prstGeom prst="rect">
            <a:avLst/>
          </a:prstGeom>
          <a:noFill/>
        </p:spPr>
        <p:txBody>
          <a:bodyPr wrap="square" rtlCol="0">
            <a:spAutoFit/>
          </a:bodyPr>
          <a:lstStyle/>
          <a:p>
            <a:r>
              <a:rPr lang="pt-BR" sz="2400" b="1" dirty="0" smtClean="0">
                <a:solidFill>
                  <a:schemeClr val="bg1"/>
                </a:solidFill>
              </a:rPr>
              <a:t>P&amp;D 3</a:t>
            </a:r>
            <a:endParaRPr lang="pt-BR" sz="2400" b="1" dirty="0">
              <a:solidFill>
                <a:schemeClr val="bg1"/>
              </a:solidFill>
            </a:endParaRPr>
          </a:p>
        </p:txBody>
      </p:sp>
      <p:sp>
        <p:nvSpPr>
          <p:cNvPr id="19" name="Elipse 18"/>
          <p:cNvSpPr/>
          <p:nvPr/>
        </p:nvSpPr>
        <p:spPr>
          <a:xfrm>
            <a:off x="3820423" y="4371975"/>
            <a:ext cx="1771650" cy="1371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CaixaDeTexto 19"/>
          <p:cNvSpPr txBox="1"/>
          <p:nvPr/>
        </p:nvSpPr>
        <p:spPr>
          <a:xfrm>
            <a:off x="4068073" y="4619625"/>
            <a:ext cx="1295400" cy="830997"/>
          </a:xfrm>
          <a:prstGeom prst="rect">
            <a:avLst/>
          </a:prstGeom>
          <a:noFill/>
        </p:spPr>
        <p:txBody>
          <a:bodyPr wrap="square" rtlCol="0">
            <a:spAutoFit/>
          </a:bodyPr>
          <a:lstStyle/>
          <a:p>
            <a:pPr algn="ctr"/>
            <a:r>
              <a:rPr lang="pt-BR" sz="2400" b="1" dirty="0" smtClean="0">
                <a:solidFill>
                  <a:schemeClr val="bg1"/>
                </a:solidFill>
              </a:rPr>
              <a:t>Projeto Apoio</a:t>
            </a:r>
            <a:endParaRPr lang="pt-BR" sz="2400" b="1" dirty="0">
              <a:solidFill>
                <a:schemeClr val="bg1"/>
              </a:solidFill>
            </a:endParaRPr>
          </a:p>
        </p:txBody>
      </p:sp>
      <p:sp>
        <p:nvSpPr>
          <p:cNvPr id="21" name="Seta para cima 20"/>
          <p:cNvSpPr/>
          <p:nvPr/>
        </p:nvSpPr>
        <p:spPr>
          <a:xfrm rot="18765105">
            <a:off x="3161341" y="3586703"/>
            <a:ext cx="544339" cy="115003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Seta para cima 21"/>
          <p:cNvSpPr/>
          <p:nvPr/>
        </p:nvSpPr>
        <p:spPr>
          <a:xfrm>
            <a:off x="4361491" y="3513321"/>
            <a:ext cx="544339" cy="763404"/>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Seta para cima 22"/>
          <p:cNvSpPr/>
          <p:nvPr/>
        </p:nvSpPr>
        <p:spPr>
          <a:xfrm rot="2270118">
            <a:off x="5742616" y="3558127"/>
            <a:ext cx="544339" cy="1150038"/>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CaixaDeTexto 23"/>
          <p:cNvSpPr txBox="1"/>
          <p:nvPr/>
        </p:nvSpPr>
        <p:spPr>
          <a:xfrm>
            <a:off x="666750" y="367387"/>
            <a:ext cx="7598979" cy="800219"/>
          </a:xfrm>
          <a:prstGeom prst="rect">
            <a:avLst/>
          </a:prstGeom>
          <a:noFill/>
        </p:spPr>
        <p:txBody>
          <a:bodyPr wrap="square" rtlCol="0">
            <a:spAutoFit/>
          </a:bodyPr>
          <a:lstStyle/>
          <a:p>
            <a:r>
              <a:rPr lang="pt-BR" sz="2800" b="1" dirty="0" smtClean="0">
                <a:solidFill>
                  <a:schemeClr val="accent1"/>
                </a:solidFill>
              </a:rPr>
              <a:t>Mudanças na Gestão dos Projetos Petrobras</a:t>
            </a:r>
          </a:p>
          <a:p>
            <a:endParaRPr lang="pt-BR" dirty="0"/>
          </a:p>
        </p:txBody>
      </p:sp>
      <p:sp>
        <p:nvSpPr>
          <p:cNvPr id="25" name="Retângulo 24"/>
          <p:cNvSpPr/>
          <p:nvPr/>
        </p:nvSpPr>
        <p:spPr>
          <a:xfrm>
            <a:off x="666750" y="891199"/>
            <a:ext cx="3131388" cy="400110"/>
          </a:xfrm>
          <a:prstGeom prst="rect">
            <a:avLst/>
          </a:prstGeom>
        </p:spPr>
        <p:txBody>
          <a:bodyPr wrap="square">
            <a:spAutoFit/>
          </a:bodyPr>
          <a:lstStyle/>
          <a:p>
            <a:r>
              <a:rPr lang="pt-BR" sz="2000" b="1" dirty="0" smtClean="0"/>
              <a:t>Elaboração de propostas</a:t>
            </a:r>
            <a:endParaRPr lang="pt-BR" sz="2000" b="1" dirty="0"/>
          </a:p>
        </p:txBody>
      </p:sp>
    </p:spTree>
    <p:extLst>
      <p:ext uri="{BB962C8B-B14F-4D97-AF65-F5344CB8AC3E}">
        <p14:creationId xmlns:p14="http://schemas.microsoft.com/office/powerpoint/2010/main" val="1253071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6893160</TotalTime>
  <Words>2364</Words>
  <Application>Microsoft Office PowerPoint</Application>
  <PresentationFormat>Apresentação na tela (4:3)</PresentationFormat>
  <Paragraphs>419</Paragraphs>
  <Slides>72</Slides>
  <Notes>0</Notes>
  <HiddenSlides>0</HiddenSlides>
  <MMClips>0</MMClips>
  <ScaleCrop>false</ScaleCrop>
  <HeadingPairs>
    <vt:vector size="4" baseType="variant">
      <vt:variant>
        <vt:lpstr>Tema</vt:lpstr>
      </vt:variant>
      <vt:variant>
        <vt:i4>1</vt:i4>
      </vt:variant>
      <vt:variant>
        <vt:lpstr>Títulos de slides</vt:lpstr>
      </vt:variant>
      <vt:variant>
        <vt:i4>72</vt:i4>
      </vt:variant>
    </vt:vector>
  </HeadingPairs>
  <TitlesOfParts>
    <vt:vector size="73" baseType="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diogosilvestre</dc:creator>
  <cp:lastModifiedBy>NoteLabim</cp:lastModifiedBy>
  <cp:revision>117</cp:revision>
  <cp:lastPrinted>2017-06-02T17:37:14Z</cp:lastPrinted>
  <dcterms:created xsi:type="dcterms:W3CDTF">2014-09-16T21:34:41Z</dcterms:created>
  <dcterms:modified xsi:type="dcterms:W3CDTF">2017-06-11T02:56:28Z</dcterms:modified>
</cp:coreProperties>
</file>